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7" r:id="rId2"/>
    <p:sldId id="297" r:id="rId3"/>
    <p:sldId id="300" r:id="rId4"/>
    <p:sldId id="302" r:id="rId5"/>
    <p:sldId id="301" r:id="rId6"/>
    <p:sldId id="311" r:id="rId7"/>
    <p:sldId id="298" r:id="rId8"/>
    <p:sldId id="304" r:id="rId9"/>
    <p:sldId id="321" r:id="rId10"/>
    <p:sldId id="306" r:id="rId11"/>
    <p:sldId id="305" r:id="rId12"/>
    <p:sldId id="279" r:id="rId13"/>
    <p:sldId id="288" r:id="rId14"/>
    <p:sldId id="289" r:id="rId15"/>
    <p:sldId id="290" r:id="rId16"/>
    <p:sldId id="291" r:id="rId17"/>
    <p:sldId id="258" r:id="rId18"/>
    <p:sldId id="287" r:id="rId19"/>
    <p:sldId id="312" r:id="rId20"/>
    <p:sldId id="313" r:id="rId21"/>
    <p:sldId id="314" r:id="rId22"/>
    <p:sldId id="315" r:id="rId23"/>
    <p:sldId id="316" r:id="rId24"/>
    <p:sldId id="317" r:id="rId25"/>
    <p:sldId id="320" r:id="rId26"/>
    <p:sldId id="318" r:id="rId27"/>
    <p:sldId id="319" r:id="rId28"/>
    <p:sldId id="322" r:id="rId29"/>
    <p:sldId id="295" r:id="rId3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76377" autoAdjust="0"/>
  </p:normalViewPr>
  <p:slideViewPr>
    <p:cSldViewPr snapToGrid="0">
      <p:cViewPr>
        <p:scale>
          <a:sx n="57" d="100"/>
          <a:sy n="57" d="100"/>
        </p:scale>
        <p:origin x="-108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8BA4-A172-4BE2-9975-6014D9B9FC0E}" type="datetimeFigureOut">
              <a:rPr lang="en-US" smtClean="0"/>
              <a:t>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38F0-6337-494F-8CA4-93BFABEBC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8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CCAB740-A7CE-467F-A616-6B0962D8DBD2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D008DB7-1052-4118-B4D0-A68482100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1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4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7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3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7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96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77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0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6C20-BC5B-4FA3-B8CB-4691AB9076D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616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703263"/>
            <a:ext cx="62452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E32B-120D-4300-9209-A8C90937AA4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2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70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0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25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48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3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7707" y="4505980"/>
            <a:ext cx="5661659" cy="3686710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1" cy="469778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06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4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0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7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7" y="304801"/>
            <a:ext cx="11599483" cy="1470025"/>
          </a:xfrm>
        </p:spPr>
        <p:txBody>
          <a:bodyPr/>
          <a:lstStyle>
            <a:lvl1pPr algn="l">
              <a:defRPr b="1">
                <a:solidFill>
                  <a:srgbClr val="7030A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8800" y="4114803"/>
            <a:ext cx="7620000" cy="1260365"/>
          </a:xfrm>
        </p:spPr>
        <p:txBody>
          <a:bodyPr anchor="ctr"/>
          <a:lstStyle>
            <a:lvl1pPr marL="0" indent="0" algn="r">
              <a:buNone/>
              <a:defRPr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 flipV="1">
            <a:off x="9440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/>
        </p:nvSpPr>
        <p:spPr>
          <a:xfrm flipH="1" flipV="1">
            <a:off x="-13936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" y="1828800"/>
            <a:ext cx="117856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717795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-2248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 flipH="1" flipV="1">
            <a:off x="-2248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15" y="609603"/>
            <a:ext cx="8549068" cy="163058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98508" y="2514603"/>
            <a:ext cx="11599483" cy="1470025"/>
          </a:xfrm>
        </p:spPr>
        <p:txBody>
          <a:bodyPr/>
          <a:lstStyle>
            <a:lvl1pPr>
              <a:defRPr>
                <a:solidFill>
                  <a:srgbClr val="6935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8454" y="4131126"/>
            <a:ext cx="12139593" cy="126036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667493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05" y="1464881"/>
            <a:ext cx="11582643" cy="510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69358C"/>
                </a:solidFill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2pPr>
            <a:lvl3pPr>
              <a:buClr>
                <a:srgbClr val="13A64E"/>
              </a:buClr>
              <a:defRPr sz="2250"/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4pPr>
            <a:lvl5pPr marL="1543050" indent="-171450">
              <a:buFont typeface="Arial" panose="020B0604020202020204" pitchFamily="34" charset="0"/>
              <a:buChar char="•"/>
              <a:defRPr sz="22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7" y="38100"/>
            <a:ext cx="11241145" cy="11811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9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4808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1464882"/>
            <a:ext cx="5689601" cy="5088318"/>
          </a:xfrm>
        </p:spPr>
        <p:txBody>
          <a:bodyPr/>
          <a:lstStyle>
            <a:lvl1pPr marL="0" indent="0">
              <a:buNone/>
              <a:defRPr sz="2100" b="1">
                <a:latin typeface="Franklin Gothic Book" panose="020B0503020102020204" pitchFamily="34" charset="0"/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2pPr>
            <a:lvl3pPr>
              <a:buClr>
                <a:srgbClr val="13A64E"/>
              </a:buClr>
              <a:defRPr sz="2100">
                <a:latin typeface="Franklin Gothic Book" panose="020B0503020102020204" pitchFamily="34" charset="0"/>
              </a:defRPr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4pPr>
            <a:lvl5pPr>
              <a:defRPr sz="210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64882"/>
            <a:ext cx="5791200" cy="5088318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69358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34290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>
              <a:defRPr sz="21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32CF0808-C6BD-46AF-A4BD-C281BC3F25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9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EF539C1E-2AE8-4066-908F-AE07C79C293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79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1" y="98667"/>
            <a:ext cx="12268820" cy="1373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48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464882"/>
            <a:ext cx="11480801" cy="501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 flipV="1">
            <a:off x="-32602" y="0"/>
            <a:ext cx="12268820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flipH="1" flipV="1">
            <a:off x="-13936" y="6627115"/>
            <a:ext cx="12200992" cy="248151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51" name="Picture 3" descr="Collective_Impact_Log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2" y="5962350"/>
            <a:ext cx="540807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60" y="6096002"/>
            <a:ext cx="547541" cy="4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70" r:id="rId6"/>
    <p:sldLayoutId id="2147483671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rgbClr val="7030A0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smtClean="0"/>
              <a:t>Collective Impact</a:t>
            </a:r>
            <a:br>
              <a:rPr lang="en-US" dirty="0" smtClean="0"/>
            </a:br>
            <a:r>
              <a:rPr lang="en-US" dirty="0" smtClean="0"/>
              <a:t>to a Healthy Start CAN/CI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Peer Learning Network Call #7</a:t>
            </a:r>
          </a:p>
          <a:p>
            <a:r>
              <a:rPr lang="en-US" dirty="0" smtClean="0"/>
              <a:t>Action Planning &amp; Continuous Communication</a:t>
            </a:r>
          </a:p>
          <a:p>
            <a:r>
              <a:rPr lang="en-US" dirty="0" smtClean="0"/>
              <a:t>December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57" y="1478787"/>
            <a:ext cx="11582643" cy="510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Template is optional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Purpose is to consider progress to date and plan for the next 12 months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Organize and think through your CAN/CI efforts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With the help of Tamarack, the CI-PLN Co-Facilitators adapted FSG’s Phases of Collective Impact document and then used that as a frame for the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We are interested in hearing your feedback and suggestions as you use the template. Just as CI is adaptive, so is the template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Communicating your CI Journey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About the CAN Action Plan Template/Tool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17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372" y="-194512"/>
            <a:ext cx="11241145" cy="1181100"/>
          </a:xfrm>
        </p:spPr>
        <p:txBody>
          <a:bodyPr/>
          <a:lstStyle/>
          <a:p>
            <a:pPr algn="l"/>
            <a:r>
              <a:rPr lang="en-US" dirty="0" smtClean="0"/>
              <a:t>FSG’s Phases with Tamarack’s Additions</a:t>
            </a:r>
            <a:endParaRPr lang="en-US" dirty="0"/>
          </a:p>
        </p:txBody>
      </p:sp>
      <p:pic>
        <p:nvPicPr>
          <p:cNvPr id="4" name="Content Placeholder 3" descr="Phases of Collective Impact graphic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2" y="854243"/>
            <a:ext cx="10410844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57" y="38100"/>
            <a:ext cx="10417259" cy="626918"/>
          </a:xfrm>
        </p:spPr>
        <p:txBody>
          <a:bodyPr/>
          <a:lstStyle/>
          <a:p>
            <a:r>
              <a:rPr lang="en-US" dirty="0" smtClean="0"/>
              <a:t>The Phases of Collective Impact</a:t>
            </a:r>
            <a:endParaRPr lang="en-US" dirty="0"/>
          </a:p>
        </p:txBody>
      </p:sp>
      <p:graphicFrame>
        <p:nvGraphicFramePr>
          <p:cNvPr id="7" name="Content Placeholder 6" descr="Phases of Collective Impac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435519"/>
              </p:ext>
            </p:extLst>
          </p:nvPr>
        </p:nvGraphicFramePr>
        <p:xfrm>
          <a:off x="306159" y="661351"/>
          <a:ext cx="10287006" cy="6196649"/>
        </p:xfrm>
        <a:graphic>
          <a:graphicData uri="http://schemas.openxmlformats.org/drawingml/2006/table">
            <a:tbl>
              <a:tblPr firstRow="1" firstCol="1" bandRow="1"/>
              <a:tblGrid>
                <a:gridCol w="1461729"/>
                <a:gridCol w="1461729"/>
                <a:gridCol w="1949333"/>
                <a:gridCol w="1732441"/>
                <a:gridCol w="1877033"/>
                <a:gridCol w="1804741"/>
              </a:tblGrid>
              <a:tr h="5570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Over-arching Actions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 of Success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 Ideas and Host Dialogues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for Impact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Action and Impact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3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start-up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Engagement and Exploration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up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From Idea  to 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Experimentation and Growth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Sustain and Renew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64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YEARS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is it working?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YEARS </a:t>
                      </a:r>
                    </a:p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What difference are we making?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22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ELEMENTS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Design, Implement and Lead your CI Initiative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and Infrastructure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decisions are made and responsibilities shared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Community Stakeholders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champions and form cross-sector group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infrastructure (backbone and processes)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Facilitate, refine and renew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trying to do and how: Our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 of Change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dialogue about issue, community context and available resources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the landscape and use data to make the case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common agenda (shared goals and strategy)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implementation (alignment to goal and strategies)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 Context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Involvement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involved? Who else’s eyes need to be on this issue?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 specific to goal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community and build public will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engagement and conduct advocacy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Progress, Outcomes, Impact and Learning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Improvement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learning and how are we changing culture, norms and systems?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if there is consensus and urgency to move forward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baseline data to ID key issues and gaps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shared metrics (indicators, measurement and approach)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Collect, track and report progress (process to learn and improve)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57" y="38100"/>
            <a:ext cx="10317507" cy="590550"/>
          </a:xfrm>
        </p:spPr>
        <p:txBody>
          <a:bodyPr/>
          <a:lstStyle/>
          <a:p>
            <a:r>
              <a:rPr lang="en-US" dirty="0" smtClean="0"/>
              <a:t>The Phases</a:t>
            </a:r>
            <a:r>
              <a:rPr lang="en-US" baseline="0" dirty="0" smtClean="0"/>
              <a:t> of Collective Impact</a:t>
            </a:r>
            <a:endParaRPr lang="en-US" dirty="0"/>
          </a:p>
        </p:txBody>
      </p:sp>
      <p:graphicFrame>
        <p:nvGraphicFramePr>
          <p:cNvPr id="7" name="Content Placeholder 6" descr="Phases of Collective Impact - highlighting over-arching actions and components of succes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072684"/>
              </p:ext>
            </p:extLst>
          </p:nvPr>
        </p:nvGraphicFramePr>
        <p:xfrm>
          <a:off x="239657" y="628101"/>
          <a:ext cx="10287006" cy="6196649"/>
        </p:xfrm>
        <a:graphic>
          <a:graphicData uri="http://schemas.openxmlformats.org/drawingml/2006/table">
            <a:tbl>
              <a:tblPr firstRow="1" firstCol="1" bandRow="1"/>
              <a:tblGrid>
                <a:gridCol w="1461729"/>
                <a:gridCol w="1461729"/>
                <a:gridCol w="1949333"/>
                <a:gridCol w="1732441"/>
                <a:gridCol w="1877033"/>
                <a:gridCol w="1804741"/>
              </a:tblGrid>
              <a:tr h="5570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Over-arching Actions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 of Success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 Ideas and Host Dialogues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Action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for Impact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Action and Impact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start-up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Engagement and Exploration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up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From Idea  to Formation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Experimentation and Growth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Sustain and Renew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YEARS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is it working?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YEARS </a:t>
                      </a:r>
                    </a:p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What difference are we making?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ELEMENTS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Design, Implement and Lead your CI Initiative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and Infrastructure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decisions are made and responsibilities shared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Community Stakeholders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champions and form cross-sector group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infrastructure (backbone and processes)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Facilitate, refine and renew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trying to do and how: Our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 of Change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dialogue about issue, community context and available resources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the landscape and use data to make the case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common agenda (shared goals and strategy)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implementation (alignment to goal and strategies)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 Context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Involvement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involved? Who else’s eyes need to be on this issue?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 specific to goal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community and build public will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engagement and conduct advocacy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Progress, Outcomes, Impact and Learning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Improvement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learning and how are we changing culture, norms and systems?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if there is consensus and urgency to move forward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baseline data to ID key issues and gaps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shared metrics (indicators, measurement and approach)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Collect, track and report progress (process to learn and improve)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own Arrow 3" descr="down arrow"/>
          <p:cNvSpPr/>
          <p:nvPr/>
        </p:nvSpPr>
        <p:spPr>
          <a:xfrm>
            <a:off x="806116" y="628650"/>
            <a:ext cx="397042" cy="806116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 descr="down arrow"/>
          <p:cNvSpPr/>
          <p:nvPr/>
        </p:nvSpPr>
        <p:spPr>
          <a:xfrm>
            <a:off x="2245895" y="628650"/>
            <a:ext cx="397042" cy="806116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57" y="38100"/>
            <a:ext cx="10317507" cy="590550"/>
          </a:xfrm>
        </p:spPr>
        <p:txBody>
          <a:bodyPr/>
          <a:lstStyle/>
          <a:p>
            <a:r>
              <a:rPr lang="en-US" dirty="0" smtClean="0"/>
              <a:t>The Phases of Collective Impact</a:t>
            </a:r>
            <a:endParaRPr lang="en-US" dirty="0"/>
          </a:p>
        </p:txBody>
      </p:sp>
      <p:graphicFrame>
        <p:nvGraphicFramePr>
          <p:cNvPr id="7" name="Content Placeholder 6" descr="phases of collective impac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245819"/>
              </p:ext>
            </p:extLst>
          </p:nvPr>
        </p:nvGraphicFramePr>
        <p:xfrm>
          <a:off x="272908" y="578224"/>
          <a:ext cx="10287006" cy="6196649"/>
        </p:xfrm>
        <a:graphic>
          <a:graphicData uri="http://schemas.openxmlformats.org/drawingml/2006/table">
            <a:tbl>
              <a:tblPr firstRow="1" firstCol="1" bandRow="1"/>
              <a:tblGrid>
                <a:gridCol w="1461729"/>
                <a:gridCol w="1461729"/>
                <a:gridCol w="1949333"/>
                <a:gridCol w="1732441"/>
                <a:gridCol w="1877033"/>
                <a:gridCol w="1804741"/>
              </a:tblGrid>
              <a:tr h="5570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Over-arching Actions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 of Success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 Ideas and Host Dialogues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for Impact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Action and Impact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3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start-up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Engagement and Exploration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up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From Idea  to 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Experimentation and Growth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Sustain and Renew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64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YEARS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is it working?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YEARS </a:t>
                      </a:r>
                    </a:p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What difference are we making?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22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ELEMENTS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Design, Implement and Lead your CI Initiative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and Infrastructure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decisions are made and responsibilities shared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Community Stakeholders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champions and form cross-sector group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infrastructure (backbone and processes)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Facilitate, refine and renew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Planning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trying to do and how: Our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 of Change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dialogue about issue, community context and available resources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the landscape and use data to make the case</a:t>
                      </a:r>
                    </a:p>
                    <a:p>
                      <a:pPr marL="4572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common agenda (shared goals and strategy)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implementation (alignment to goal and strategies)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 Context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Involvement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involved? Who else’s eyes need to be on this issue?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 specific to goal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community and build public will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engagement and conduct advocacy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Progress, Outcomes, Impact and Learning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Improvement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learning and how are we changing culture, norms and systems?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if there is consensus and urgency to move forward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baseline data to ID key issues and gaps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shared metrics (indicators, measurement and approach)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Collect, track and report progress (process to learn and improve)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 descr="right arrow pointing to phase 1"/>
          <p:cNvSpPr/>
          <p:nvPr/>
        </p:nvSpPr>
        <p:spPr>
          <a:xfrm>
            <a:off x="2558715" y="628650"/>
            <a:ext cx="854242" cy="312821"/>
          </a:xfrm>
          <a:prstGeom prst="rightArrow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 descr="right arrow pointing to pre start-up"/>
          <p:cNvSpPr/>
          <p:nvPr/>
        </p:nvSpPr>
        <p:spPr>
          <a:xfrm>
            <a:off x="2554705" y="1313449"/>
            <a:ext cx="854242" cy="312821"/>
          </a:xfrm>
          <a:prstGeom prst="rightArrow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 descr="right arrow pointing out early years"/>
          <p:cNvSpPr/>
          <p:nvPr/>
        </p:nvSpPr>
        <p:spPr>
          <a:xfrm>
            <a:off x="2554705" y="1993230"/>
            <a:ext cx="854242" cy="312821"/>
          </a:xfrm>
          <a:prstGeom prst="rightArrow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57" y="38100"/>
            <a:ext cx="10317507" cy="643544"/>
          </a:xfrm>
        </p:spPr>
        <p:txBody>
          <a:bodyPr/>
          <a:lstStyle/>
          <a:p>
            <a:r>
              <a:rPr lang="en-US" dirty="0" smtClean="0"/>
              <a:t>The Phases of Collective Impact</a:t>
            </a:r>
            <a:endParaRPr lang="en-US" dirty="0"/>
          </a:p>
        </p:txBody>
      </p:sp>
      <p:graphicFrame>
        <p:nvGraphicFramePr>
          <p:cNvPr id="7" name="Content Placeholder 6" descr="phases of collective impact - key elemen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447041"/>
              </p:ext>
            </p:extLst>
          </p:nvPr>
        </p:nvGraphicFramePr>
        <p:xfrm>
          <a:off x="256283" y="661351"/>
          <a:ext cx="10287006" cy="6196649"/>
        </p:xfrm>
        <a:graphic>
          <a:graphicData uri="http://schemas.openxmlformats.org/drawingml/2006/table">
            <a:tbl>
              <a:tblPr firstRow="1" firstCol="1" bandRow="1"/>
              <a:tblGrid>
                <a:gridCol w="1461729"/>
                <a:gridCol w="1461729"/>
                <a:gridCol w="1949333"/>
                <a:gridCol w="1732441"/>
                <a:gridCol w="1877033"/>
                <a:gridCol w="1804741"/>
              </a:tblGrid>
              <a:tr h="5570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Over-arching Actions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 of Success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 Ideas and Host Dialogues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for Impact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Action and Impact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start-up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Engagement and Exploration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up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From Idea  to Formation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Experimentation and Growth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Sustain and Renew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YEARS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is it working?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YEARS </a:t>
                      </a:r>
                    </a:p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</a:t>
                      </a:r>
                      <a:r>
                        <a:rPr lang="en-US" sz="1200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What difference are we making?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ELEMENTS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Design, Implement and Lead your CI Initiative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and Infrastructure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decisions are made and responsibilities shared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Community Stakeholders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champions and form cross-sector group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infrastructure (backbone and processes)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Facilitate, refine and renew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Planning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trying to do and how: Our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 of Change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dialogue about issue, community context and available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the landscape and use data to make the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  <a:r>
                        <a:rPr lang="en-US" sz="135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common agenda (shared goals and strategy)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implementation (alignment to goal and strategies)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 Context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Involvement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involved? Who else’s eyes need to be on this issue?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 specific to goal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community and build public will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engagement and conduct advocacy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Progress, Outcomes, Impact and Learning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Improvement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learning and how are we changing culture, norms and systems?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if there is consensus and urgency to move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baseline data to ID key issues and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gaps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shared metrics (indicators, measurement and approach)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Collect, track and report progress (process to learn and improve)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57" y="38100"/>
            <a:ext cx="10367383" cy="560416"/>
          </a:xfrm>
        </p:spPr>
        <p:txBody>
          <a:bodyPr/>
          <a:lstStyle/>
          <a:p>
            <a:r>
              <a:rPr lang="en-US" dirty="0" smtClean="0"/>
              <a:t>The Phases of Collective</a:t>
            </a:r>
            <a:r>
              <a:rPr lang="en-US" baseline="0" dirty="0" smtClean="0"/>
              <a:t> Impact</a:t>
            </a:r>
            <a:endParaRPr lang="en-US" dirty="0"/>
          </a:p>
        </p:txBody>
      </p:sp>
      <p:graphicFrame>
        <p:nvGraphicFramePr>
          <p:cNvPr id="7" name="Content Placeholder 6" descr="Phases of collective impac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43138"/>
              </p:ext>
            </p:extLst>
          </p:nvPr>
        </p:nvGraphicFramePr>
        <p:xfrm>
          <a:off x="289533" y="594849"/>
          <a:ext cx="10287006" cy="6196649"/>
        </p:xfrm>
        <a:graphic>
          <a:graphicData uri="http://schemas.openxmlformats.org/drawingml/2006/table">
            <a:tbl>
              <a:tblPr firstRow="1" firstCol="1" bandRow="1"/>
              <a:tblGrid>
                <a:gridCol w="1461729"/>
                <a:gridCol w="1461729"/>
                <a:gridCol w="1949333"/>
                <a:gridCol w="1732441"/>
                <a:gridCol w="1877033"/>
                <a:gridCol w="1804741"/>
              </a:tblGrid>
              <a:tr h="55704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Over-arching Actions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 of Success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 Ideas and Host Dialogues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Action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III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Organize for Impact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IV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 Action and Impact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3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 start-up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Engagement and Exploration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up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From Idea  to 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Experimentation and Growth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Maturity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Sustain and Renew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648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YEARS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needs to happen?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MIDDLE YEARS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Question: 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well is it working?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 YEARS </a:t>
                      </a:r>
                    </a:p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Question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What difference are we making?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CE4"/>
                    </a:solidFill>
                  </a:tcPr>
                </a:tc>
              </a:tr>
              <a:tr h="221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5207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ELEMENTS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57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Design, Implement and Lead your CI Initiative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Governance and Infrastructure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decisions are made and responsibilities shared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Convene Community Stakeholders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champions and form cross-sector group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infrastructure (backbone and processes)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Facilitate, refine and renew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Planning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trying to do and how: Our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Theory of Change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dialogue about issue, community context and available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 the landscape and use data to make the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common agenda (shared goals and strategy)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implementation (alignment to goal and strategies)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 Context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Involvement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involved? Who else’s eyes need to be on this issue?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 specific to goal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community outreach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Engage community and build public will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engagement and conduct advocacy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45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Progress, Outcomes, Impact and Learning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and Improvement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we learning and how are we changing culture, norms and systems?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B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if there is consensus and urgency to move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 baseline data to ID key issues and </a:t>
                      </a:r>
                      <a:r>
                        <a:rPr lang="en-US" sz="13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gaps</a:t>
                      </a:r>
                      <a:endParaRPr lang="en-US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shared metrics (indicators, measurement and approach)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Collect, track and report progress (process to learn and improve) </a:t>
                      </a:r>
                    </a:p>
                  </a:txBody>
                  <a:tcPr marL="60337" marR="60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05" y="38100"/>
            <a:ext cx="9688097" cy="1181100"/>
          </a:xfrm>
        </p:spPr>
        <p:txBody>
          <a:bodyPr/>
          <a:lstStyle/>
          <a:p>
            <a:r>
              <a:rPr lang="en-US" dirty="0" smtClean="0"/>
              <a:t>CAN/CI Action Plan for: Community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 descr="CAN/CI Action plan for community involve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090876"/>
              </p:ext>
            </p:extLst>
          </p:nvPr>
        </p:nvGraphicFramePr>
        <p:xfrm>
          <a:off x="1792705" y="0"/>
          <a:ext cx="10572417" cy="732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ocument" r:id="rId5" imgW="9194364" imgH="6739011" progId="Word.Document.12">
                  <p:embed/>
                </p:oleObj>
              </mc:Choice>
              <mc:Fallback>
                <p:oleObj name="Document" r:id="rId5" imgW="9194364" imgH="6739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2705" y="0"/>
                        <a:ext cx="10572417" cy="73299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 descr="right arrow pointing out key elements"/>
          <p:cNvSpPr/>
          <p:nvPr/>
        </p:nvSpPr>
        <p:spPr>
          <a:xfrm>
            <a:off x="1694203" y="2676347"/>
            <a:ext cx="2485120" cy="69783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 descr="right arrow pointing out CAN/CI initiative current phase"/>
          <p:cNvSpPr/>
          <p:nvPr/>
        </p:nvSpPr>
        <p:spPr>
          <a:xfrm>
            <a:off x="504764" y="4535760"/>
            <a:ext cx="1311442" cy="469231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 descr="arrow pointing out why did you select this phase"/>
          <p:cNvSpPr/>
          <p:nvPr/>
        </p:nvSpPr>
        <p:spPr>
          <a:xfrm>
            <a:off x="2936763" y="4394929"/>
            <a:ext cx="1311442" cy="469231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 descr="Right arrow pointing out activities to reach 12 month goal"/>
          <p:cNvSpPr/>
          <p:nvPr/>
        </p:nvSpPr>
        <p:spPr>
          <a:xfrm>
            <a:off x="481263" y="5374069"/>
            <a:ext cx="1311442" cy="469231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 descr="down arrow pointing out who's responsible"/>
          <p:cNvSpPr/>
          <p:nvPr/>
        </p:nvSpPr>
        <p:spPr>
          <a:xfrm>
            <a:off x="8073188" y="4567953"/>
            <a:ext cx="385011" cy="806116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 descr="down arrow pointing out by when"/>
          <p:cNvSpPr/>
          <p:nvPr/>
        </p:nvSpPr>
        <p:spPr>
          <a:xfrm>
            <a:off x="9520988" y="4535760"/>
            <a:ext cx="385011" cy="806116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 descr="down arrow pointing to How"/>
          <p:cNvSpPr/>
          <p:nvPr/>
        </p:nvSpPr>
        <p:spPr>
          <a:xfrm>
            <a:off x="10908630" y="4535760"/>
            <a:ext cx="385011" cy="806116"/>
          </a:xfrm>
          <a:prstGeom prst="down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 descr="right arrow pointing out CAN/CI Initiative's 12 month Goal for this component"/>
          <p:cNvSpPr/>
          <p:nvPr/>
        </p:nvSpPr>
        <p:spPr>
          <a:xfrm>
            <a:off x="504764" y="5016057"/>
            <a:ext cx="1311442" cy="403058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onents of success 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606961"/>
              </p:ext>
            </p:extLst>
          </p:nvPr>
        </p:nvGraphicFramePr>
        <p:xfrm>
          <a:off x="505326" y="397039"/>
          <a:ext cx="11504865" cy="6288586"/>
        </p:xfrm>
        <a:graphic>
          <a:graphicData uri="http://schemas.openxmlformats.org/drawingml/2006/table">
            <a:tbl>
              <a:tblPr firstRow="1" firstCol="1" bandRow="1"/>
              <a:tblGrid>
                <a:gridCol w="4093413"/>
                <a:gridCol w="3705726"/>
                <a:gridCol w="3705726"/>
              </a:tblGrid>
              <a:tr h="2386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 of Success: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strengths and achievements to date: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are our current priorities?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we need to plan for next?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can we stop doing now?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we need to continue?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new things need to be added?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33" marR="604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0433" marR="604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326" y="-455195"/>
            <a:ext cx="11241145" cy="11811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Supplemental Tool:  Assessing Our Progress</a:t>
            </a:r>
            <a:endParaRPr lang="en-US" sz="2800" dirty="0"/>
          </a:p>
        </p:txBody>
      </p:sp>
      <p:sp>
        <p:nvSpPr>
          <p:cNvPr id="5" name="Left Arrow 4" descr="left arrow pointing out Components of Success"/>
          <p:cNvSpPr/>
          <p:nvPr/>
        </p:nvSpPr>
        <p:spPr>
          <a:xfrm>
            <a:off x="2935705" y="340895"/>
            <a:ext cx="1756611" cy="385010"/>
          </a:xfrm>
          <a:prstGeom prst="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334" y="1672387"/>
            <a:ext cx="6200066" cy="4162927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Have you or do you plan on engaging in a CAN/CI planning process?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Who do you involve in your planning process</a:t>
            </a:r>
            <a:r>
              <a:rPr lang="en-US" sz="28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Do you have a planning template that you use?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What are your thoughts about the template just presented?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If you have already begun a planning process, please share a goal or activity you have identified?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discu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Content Placeholder 3" descr="Decorative image of not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660" y="1371601"/>
            <a:ext cx="4775707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28967" y="1475606"/>
            <a:ext cx="4343400" cy="4648200"/>
          </a:xfrm>
        </p:spPr>
        <p:txBody>
          <a:bodyPr>
            <a:noAutofit/>
          </a:bodyPr>
          <a:lstStyle/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34340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Welcome </a:t>
            </a:r>
          </a:p>
          <a:p>
            <a:pPr marL="434340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Objectives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Check-In</a:t>
            </a: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 –In</a:t>
            </a:r>
          </a:p>
          <a:p>
            <a:pPr marL="1234440" lvl="1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Action Planning</a:t>
            </a:r>
          </a:p>
          <a:p>
            <a:pPr marL="1234440" lvl="1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Review Template</a:t>
            </a: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Overview of Continuous Communication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Wrap-up &amp; Next Steps</a:t>
            </a:r>
          </a:p>
        </p:txBody>
      </p:sp>
      <p:pic>
        <p:nvPicPr>
          <p:cNvPr id="5" name="Picture 5" descr="decorative image of p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3" r="2646" b="50730"/>
          <a:stretch/>
        </p:blipFill>
        <p:spPr bwMode="auto">
          <a:xfrm rot="6223314">
            <a:off x="1451218" y="3788060"/>
            <a:ext cx="3599868" cy="4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Continuous Communication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background and lines"/>
          <p:cNvGrpSpPr/>
          <p:nvPr/>
        </p:nvGrpSpPr>
        <p:grpSpPr>
          <a:xfrm>
            <a:off x="1524000" y="990600"/>
            <a:ext cx="9152878" cy="5867400"/>
            <a:chOff x="1524000" y="990600"/>
            <a:chExt cx="9152878" cy="5867400"/>
          </a:xfrm>
        </p:grpSpPr>
        <p:sp>
          <p:nvSpPr>
            <p:cNvPr id="20" name="Rectangle 19"/>
            <p:cNvSpPr/>
            <p:nvPr/>
          </p:nvSpPr>
          <p:spPr>
            <a:xfrm>
              <a:off x="1524000" y="990600"/>
              <a:ext cx="9152878" cy="586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845170" y="2044192"/>
              <a:ext cx="865762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45169" y="4270943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45169" y="5286464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45169" y="3064129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The Five Conditions of Collective Impact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6097" y="1195576"/>
            <a:ext cx="2057398" cy="714014"/>
          </a:xfrm>
          <a:prstGeom prst="roundRect">
            <a:avLst/>
          </a:prstGeom>
          <a:solidFill>
            <a:srgbClr val="17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Common Agenda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49744" y="2198854"/>
            <a:ext cx="2057398" cy="711575"/>
          </a:xfrm>
          <a:prstGeom prst="roundRect">
            <a:avLst/>
          </a:prstGeom>
          <a:solidFill>
            <a:srgbClr val="13A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Shared Measurement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3202001"/>
            <a:ext cx="2057400" cy="936305"/>
          </a:xfrm>
          <a:prstGeom prst="roundRect">
            <a:avLst/>
          </a:prstGeom>
          <a:solidFill>
            <a:srgbClr val="EF6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Mutually Reinforcing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6097" y="4386958"/>
            <a:ext cx="2057398" cy="757843"/>
          </a:xfrm>
          <a:prstGeom prst="roundRect">
            <a:avLst/>
          </a:prstGeom>
          <a:solidFill>
            <a:srgbClr val="693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Continuous Communication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49743" y="5390149"/>
            <a:ext cx="2057398" cy="728640"/>
          </a:xfrm>
          <a:prstGeom prst="roundRect">
            <a:avLst/>
          </a:prstGeom>
          <a:solidFill>
            <a:srgbClr val="19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Backbone Support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9865" y="1094228"/>
            <a:ext cx="624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All participants have a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shared vision for change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including a common understanding of the problem and a joint approach to solving it through agreed upon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9864" y="2098036"/>
            <a:ext cx="63686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Collecting data and measuring results consistently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across all participants ensures efforts remain aligned and participants hold each other accountable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9867" y="3346987"/>
            <a:ext cx="63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Participant activities must be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differentiated while still being coordinated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through a mutually reinforcing plan of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9867" y="4310756"/>
            <a:ext cx="624333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Consistent and open communication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is needed across the many players to build trust, assure mutual objectives, and appreciate common </a:t>
            </a:r>
            <a:r>
              <a:rPr lang="en-US" dirty="0" smtClean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9821" y="5334001"/>
            <a:ext cx="638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Creating and managing collective impact requires a dedicated staff and a specific set of skills to </a:t>
            </a:r>
            <a:r>
              <a:rPr lang="en-US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serve as the backbone for the entire initiative and coordinate participating organizations and agencies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552" y="6357907"/>
            <a:ext cx="165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Source: FSG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6440" y="60592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22" name="Shape 148"/>
          <p:cNvSpPr txBox="1"/>
          <p:nvPr/>
        </p:nvSpPr>
        <p:spPr>
          <a:xfrm>
            <a:off x="4099821" y="4595207"/>
            <a:ext cx="6790801" cy="3919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900" b="1" i="0" u="none" strike="noStrike" cap="none" baseline="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Trust </a:t>
            </a:r>
            <a:r>
              <a:rPr lang="en-US" sz="1900" b="1" i="0" u="none" strike="noStrike" cap="none" baseline="0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900" b="1" i="0" u="none" strike="noStrike" cap="none" baseline="0" dirty="0" smtClean="0">
                <a:latin typeface="Source Sans Pro"/>
                <a:ea typeface="Source Sans Pro"/>
                <a:cs typeface="Source Sans Pro"/>
                <a:sym typeface="Source Sans Pro"/>
              </a:rPr>
              <a:t>* </a:t>
            </a:r>
            <a:r>
              <a:rPr lang="en-US" sz="1900" b="1" i="0" u="none" strike="noStrike" cap="none" baseline="0" dirty="0" smtClean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00" b="1" i="0" u="none" strike="noStrike" cap="none" dirty="0" smtClean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9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Transparency</a:t>
            </a:r>
            <a:r>
              <a:rPr lang="en-US" sz="19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en-US" sz="1900" b="1" i="0" u="none" strike="noStrike" cap="none" dirty="0" smtClean="0"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-US" sz="1900" b="1" i="0" u="none" strike="noStrike" cap="none" dirty="0" smtClean="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9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Ongoing</a:t>
            </a:r>
            <a:r>
              <a:rPr lang="en-US" sz="19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en-US" sz="19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lang="en-US" sz="1900" b="1" dirty="0" smtClean="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en-US" sz="19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Engaging</a:t>
            </a: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800" b="0" i="0" u="none" strike="noStrike" cap="none" baseline="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46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Continuous Communication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3201" y="2446316"/>
            <a:ext cx="5689601" cy="41068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Establishing informal and formal mechanisms for keeping people informed about the progress of CI effort</a:t>
            </a:r>
            <a:endParaRPr lang="en-US" sz="3200" dirty="0"/>
          </a:p>
        </p:txBody>
      </p:sp>
      <p:pic>
        <p:nvPicPr>
          <p:cNvPr id="7" name="Content Placeholder 6" descr="graphic of people talking between pretend telephon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25" y="2363190"/>
            <a:ext cx="5171071" cy="2904435"/>
          </a:xfrm>
        </p:spPr>
      </p:pic>
    </p:spTree>
    <p:extLst>
      <p:ext uri="{BB962C8B-B14F-4D97-AF65-F5344CB8AC3E}">
        <p14:creationId xmlns:p14="http://schemas.microsoft.com/office/powerpoint/2010/main" val="20872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Establishing structures and practices to communication amongst and between CI partners – including discussion of difficult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Considering each partner’s needs and ability to communicate the CI work with their own organizations and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Strategies to keep the public informed and engaged in the CI work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Continuous Communications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4 Ms Effective Communication Tool Exerci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91" y="1293090"/>
            <a:ext cx="5670868" cy="48189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Communication Tool: The 4 “M”s</a:t>
            </a:r>
            <a:endParaRPr lang="en-US" dirty="0"/>
          </a:p>
        </p:txBody>
      </p:sp>
      <p:pic>
        <p:nvPicPr>
          <p:cNvPr id="2" name="Picture 1" descr="Member, Method, Moment, Message 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84" y="2803358"/>
            <a:ext cx="6813895" cy="3579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1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2478504"/>
            <a:ext cx="6200066" cy="37297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What methods/techniques do you use to ensure continuous communication with your stakeholders?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discu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57" y="1500049"/>
            <a:ext cx="11241145" cy="4155831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Reminder: If you would like more individualized TA related to your CAN or CI Initiative please visit the Healthy Start EPIC website to submit a TA request.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In-person CI PLN celebration at the </a:t>
            </a:r>
            <a:r>
              <a:rPr lang="en-US" dirty="0"/>
              <a:t>NHSA Spring </a:t>
            </a:r>
            <a:r>
              <a:rPr lang="en-US" dirty="0" smtClean="0"/>
              <a:t>Conference on Sunday evening from 5-6:30pm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Next Call: Backbone Function &amp; Reflecting on our Learnings – questions to be sent in advance for sharing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&amp; 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1888957"/>
            <a:ext cx="6200066" cy="37297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As we wrap up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CI-PLN series we are considering next steps.</a:t>
            </a:r>
          </a:p>
          <a:p>
            <a:r>
              <a:rPr lang="en-US" sz="3200" dirty="0" smtClean="0"/>
              <a:t>What would you find helpful moving forward?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10558198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Next Steps – What are your thoughts?</a:t>
            </a:r>
            <a:endParaRPr lang="en-US" sz="4000" dirty="0"/>
          </a:p>
        </p:txBody>
      </p:sp>
      <p:pic>
        <p:nvPicPr>
          <p:cNvPr id="6" name="Picture 5" descr="discus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1888957"/>
            <a:ext cx="6200066" cy="37297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Please chat in a word that best describes today’s call.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10558198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What’s your word?</a:t>
            </a:r>
            <a:endParaRPr lang="en-US" sz="4000" dirty="0"/>
          </a:p>
        </p:txBody>
      </p:sp>
      <p:pic>
        <p:nvPicPr>
          <p:cNvPr id="6" name="Picture 5" descr="discu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2355946"/>
            <a:ext cx="4213545" cy="27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CI PLN Call: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Backbone Function &amp; Reflections and Lessons Learned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 January 2016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roadmap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52828" y="1996240"/>
            <a:ext cx="30317564" cy="1819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8874" y="224320"/>
            <a:ext cx="11480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Roadmap</a:t>
            </a:r>
          </a:p>
        </p:txBody>
      </p:sp>
      <p:graphicFrame>
        <p:nvGraphicFramePr>
          <p:cNvPr id="6" name="Shape 382" descr="Session descriptions"/>
          <p:cNvGraphicFramePr/>
          <p:nvPr>
            <p:extLst>
              <p:ext uri="{D42A27DB-BD31-4B8C-83A1-F6EECF244321}">
                <p14:modId xmlns:p14="http://schemas.microsoft.com/office/powerpoint/2010/main" val="3922267611"/>
              </p:ext>
            </p:extLst>
          </p:nvPr>
        </p:nvGraphicFramePr>
        <p:xfrm>
          <a:off x="328874" y="1996240"/>
          <a:ext cx="7020925" cy="44024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134166"/>
                <a:gridCol w="5886759"/>
              </a:tblGrid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bg1"/>
                          </a:solidFill>
                        </a:rPr>
                        <a:t>Session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>
                          <a:solidFill>
                            <a:schemeClr val="bg1"/>
                          </a:solidFill>
                        </a:rPr>
                        <a:t>Monthly Call Focus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Building Relationships &amp; PLN Goal Setting 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lt1"/>
                          </a:solidFill>
                        </a:rPr>
                        <a:t>2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dk1"/>
                          </a:solidFill>
                        </a:rPr>
                        <a:t>Exploring the CI Pre-Conditions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lt1"/>
                          </a:solidFill>
                        </a:rPr>
                        <a:t>3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tx1"/>
                          </a:solidFill>
                        </a:rPr>
                        <a:t>Common Agenda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Shared Measurement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/>
                        <a:t>Mutually Reinforcing Activities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baseline="0" dirty="0"/>
                        <a:t>Year 1 Collective Impact </a:t>
                      </a:r>
                      <a:r>
                        <a:rPr lang="en-US" sz="2000" b="1" u="none" strike="noStrike" cap="none" baseline="0" dirty="0" smtClean="0"/>
                        <a:t>- Action Plans (Face to Face!)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/>
                        <a:t>Recap Action Planning &amp; Continuous </a:t>
                      </a:r>
                      <a:r>
                        <a:rPr lang="en-US" sz="2000" b="1" u="none" strike="noStrike" cap="none" baseline="0" dirty="0"/>
                        <a:t>Communications </a:t>
                      </a:r>
                    </a:p>
                  </a:txBody>
                  <a:tcPr marL="68575" marR="68575" marT="34300" marB="3430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68575" marR="68575" marT="34300" marB="3430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 dirty="0" smtClean="0"/>
                        <a:t>Backbone Function &amp; Reflecting </a:t>
                      </a:r>
                      <a:r>
                        <a:rPr lang="en-US" sz="2000" b="1" u="none" strike="noStrike" cap="none" baseline="0" dirty="0"/>
                        <a:t>On Our Learning Journey</a:t>
                      </a: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Shape 102" descr="Arrow pointing to Year 1 Collective Impact - Action Plans (Face to Face)"/>
          <p:cNvSpPr/>
          <p:nvPr/>
        </p:nvSpPr>
        <p:spPr>
          <a:xfrm>
            <a:off x="6981340" y="4784810"/>
            <a:ext cx="1747570" cy="4978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635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984994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Review/recap </a:t>
            </a:r>
            <a:r>
              <a:rPr lang="en-US" sz="3600" dirty="0"/>
              <a:t>o</a:t>
            </a:r>
            <a:r>
              <a:rPr lang="en-US" sz="3600" dirty="0" smtClean="0"/>
              <a:t>ptional CAN/CI Initiative Action Plan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Share goals and/or activities to move CAN/CI Initiative 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Increase understanding and share examples of continuous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Introduce and discuss tool that will help CAN/CI Initiatives begin to explore this condition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Objectives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67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Creating a Safe Space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930" y="1438835"/>
            <a:ext cx="10394576" cy="4773706"/>
          </a:xfrm>
        </p:spPr>
        <p:txBody>
          <a:bodyPr>
            <a:noAutofit/>
          </a:bodyPr>
          <a:lstStyle/>
          <a:p>
            <a:r>
              <a:rPr lang="en-CA" sz="2800" u="sng" dirty="0" smtClean="0"/>
              <a:t>We </a:t>
            </a:r>
            <a:r>
              <a:rPr lang="en-CA" sz="2800" u="sng" dirty="0"/>
              <a:t>agree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 with attention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Speak with intention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Contribute to the well-being of the group</a:t>
            </a:r>
            <a:endParaRPr lang="en-US" sz="2400" dirty="0"/>
          </a:p>
          <a:p>
            <a:r>
              <a:rPr lang="en-CA" sz="2400" dirty="0"/>
              <a:t> </a:t>
            </a:r>
            <a:r>
              <a:rPr lang="en-CA" sz="2800" u="sng" dirty="0" smtClean="0"/>
              <a:t>We </a:t>
            </a:r>
            <a:r>
              <a:rPr lang="en-CA" sz="2800" u="sng" dirty="0"/>
              <a:t>commit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Keep the stories we share in </a:t>
            </a:r>
            <a:r>
              <a:rPr lang="en-CA" sz="2400" dirty="0" smtClean="0"/>
              <a:t>our community </a:t>
            </a:r>
            <a:r>
              <a:rPr lang="en-CA" sz="2400" dirty="0"/>
              <a:t>confidential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Listening with compassion and curiosity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Asking each other for what we need and offer what we can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Pausing, from time to time, to re-gather our thoughts or </a:t>
            </a:r>
            <a:r>
              <a:rPr lang="en-CA" sz="2400" dirty="0" smtClean="0"/>
              <a:t>focus</a:t>
            </a:r>
            <a:endParaRPr lang="en-US" sz="2400" dirty="0"/>
          </a:p>
        </p:txBody>
      </p:sp>
      <p:pic>
        <p:nvPicPr>
          <p:cNvPr id="5" name="Content Placeholder 4" descr="Graphic showing repeating words in a spiral words include Knowledge, directs, understanding, affectss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07" y="1645397"/>
            <a:ext cx="3187699" cy="29534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391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5456145" cy="1219200"/>
          </a:xfrm>
        </p:spPr>
        <p:txBody>
          <a:bodyPr/>
          <a:lstStyle/>
          <a:p>
            <a:pPr algn="l"/>
            <a:r>
              <a:rPr lang="en-US" dirty="0" smtClean="0"/>
              <a:t>Reminder: Post Call Reflection Tool</a:t>
            </a:r>
            <a:endParaRPr lang="en-US" dirty="0"/>
          </a:p>
        </p:txBody>
      </p:sp>
      <p:pic>
        <p:nvPicPr>
          <p:cNvPr id="3" name="Picture 2" descr="My reflections worksheet&#10;Boxes include: Key theemes, putting it into practice, burning questions, and using the too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5" y="168442"/>
            <a:ext cx="5003334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4460" y="2502568"/>
            <a:ext cx="6200066" cy="22378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What are you most proud of as it relates to your CAN/CI Initiative when you reflect over the past year?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Check – In </a:t>
            </a:r>
            <a:endParaRPr lang="en-US" sz="4000" dirty="0"/>
          </a:p>
        </p:txBody>
      </p:sp>
      <p:pic>
        <p:nvPicPr>
          <p:cNvPr id="6" name="Picture 5" descr="discussion questions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0" y="2358190"/>
            <a:ext cx="3735337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Action Network – Action Plan 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Optional Planning Template/Tool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7168" y="2273968"/>
            <a:ext cx="6727200" cy="30078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Who attended the “Live” CI-PLN session in November?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questions remain regarding the planning template presented?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Check – In </a:t>
            </a:r>
            <a:endParaRPr lang="en-US" sz="4000" dirty="0"/>
          </a:p>
        </p:txBody>
      </p:sp>
      <p:pic>
        <p:nvPicPr>
          <p:cNvPr id="6" name="Picture 5" descr="discussion questionis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0" y="2358190"/>
            <a:ext cx="3735337" cy="24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f863cf5-7651-4020-b2b2-e9dea12a6c2b"/>
</p:tagLst>
</file>

<file path=ppt/theme/theme1.xml><?xml version="1.0" encoding="utf-8"?>
<a:theme xmlns:a="http://schemas.openxmlformats.org/drawingml/2006/main" name="Healthy_Start_EPIC_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lthy_Start_CI_Template [Read-Only]" id="{8640C7B1-AB02-41C7-861E-8A8600A669E4}" vid="{D88C51E8-74A5-459B-8C75-189C0E3B2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Healthy_Start_CI_Template</Template>
  <TotalTime>20743</TotalTime>
  <Words>2340</Words>
  <Application>Microsoft Office PowerPoint</Application>
  <PresentationFormat>Custom</PresentationFormat>
  <Paragraphs>473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Healthy_Start_EPIC_Template (3)</vt:lpstr>
      <vt:lpstr>Document</vt:lpstr>
      <vt:lpstr>Applying Collective Impact to a Healthy Start CAN/CI Initiative</vt:lpstr>
      <vt:lpstr>Agenda</vt:lpstr>
      <vt:lpstr>Roadmap</vt:lpstr>
      <vt:lpstr>Objectives</vt:lpstr>
      <vt:lpstr>Creating a Safe Space</vt:lpstr>
      <vt:lpstr>Reminder: Post Call Reflection Tool</vt:lpstr>
      <vt:lpstr>Check – In </vt:lpstr>
      <vt:lpstr>Community Action Network – Action Plan Template</vt:lpstr>
      <vt:lpstr>Check – In </vt:lpstr>
      <vt:lpstr>About the CAN Action Plan Template/Tool</vt:lpstr>
      <vt:lpstr>FSG’s Phases with Tamarack’s Additions</vt:lpstr>
      <vt:lpstr>The Phases of Collective Impact</vt:lpstr>
      <vt:lpstr>The Phases of Collective Impact</vt:lpstr>
      <vt:lpstr>The Phases of Collective Impact</vt:lpstr>
      <vt:lpstr>The Phases of Collective Impact</vt:lpstr>
      <vt:lpstr>The Phases of Collective Impact</vt:lpstr>
      <vt:lpstr>CAN/CI Action Plan for: Community Involvement</vt:lpstr>
      <vt:lpstr>Supplemental Tool:  Assessing Our Progress</vt:lpstr>
      <vt:lpstr>Group Discussion</vt:lpstr>
      <vt:lpstr>Overview of Continuous Communication</vt:lpstr>
      <vt:lpstr>The Five Conditions of Collective Impact</vt:lpstr>
      <vt:lpstr>Continuous Communication</vt:lpstr>
      <vt:lpstr>Elements of Continuous Communications Strategy</vt:lpstr>
      <vt:lpstr>Continuous Communication Tool: The 4 “M”s</vt:lpstr>
      <vt:lpstr>Group Discussion</vt:lpstr>
      <vt:lpstr>Next Steps &amp; Wrap Up</vt:lpstr>
      <vt:lpstr>Next Steps – What are your thoughts?</vt:lpstr>
      <vt:lpstr>What’s your word?</vt:lpstr>
      <vt:lpstr>Next CI PLN Call: Backbone Function &amp; Reflections and Lessons Learned  January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Collective Impact to a CAN/CI Initiative Session 7</dc:title>
  <dc:subject>Collective Impact</dc:subject>
  <dc:creator>HRSA;Healthy Start EPIC</dc:creator>
  <cp:keywords>Collective Impact, Session 7</cp:keywords>
  <cp:lastModifiedBy>Michelle Vatalaro</cp:lastModifiedBy>
  <cp:revision>247</cp:revision>
  <cp:lastPrinted>2015-11-07T00:14:43Z</cp:lastPrinted>
  <dcterms:created xsi:type="dcterms:W3CDTF">2015-06-03T13:44:22Z</dcterms:created>
  <dcterms:modified xsi:type="dcterms:W3CDTF">2016-02-22T01:34:35Z</dcterms:modified>
</cp:coreProperties>
</file>