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05" r:id="rId3"/>
    <p:sldId id="325" r:id="rId4"/>
    <p:sldId id="327" r:id="rId5"/>
    <p:sldId id="328" r:id="rId6"/>
    <p:sldId id="266" r:id="rId7"/>
    <p:sldId id="267" r:id="rId8"/>
    <p:sldId id="263" r:id="rId9"/>
    <p:sldId id="287" r:id="rId10"/>
    <p:sldId id="319" r:id="rId11"/>
    <p:sldId id="335" r:id="rId12"/>
    <p:sldId id="350" r:id="rId13"/>
    <p:sldId id="272" r:id="rId14"/>
    <p:sldId id="331" r:id="rId15"/>
    <p:sldId id="332" r:id="rId16"/>
    <p:sldId id="333" r:id="rId17"/>
    <p:sldId id="334" r:id="rId18"/>
    <p:sldId id="336" r:id="rId19"/>
    <p:sldId id="347" r:id="rId20"/>
    <p:sldId id="344" r:id="rId21"/>
    <p:sldId id="348" r:id="rId22"/>
    <p:sldId id="351" r:id="rId23"/>
    <p:sldId id="349" r:id="rId24"/>
    <p:sldId id="338" r:id="rId25"/>
    <p:sldId id="339" r:id="rId26"/>
    <p:sldId id="320"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915" autoAdjust="0"/>
  </p:normalViewPr>
  <p:slideViewPr>
    <p:cSldViewPr snapToGrid="0">
      <p:cViewPr>
        <p:scale>
          <a:sx n="50" d="100"/>
          <a:sy n="50" d="100"/>
        </p:scale>
        <p:origin x="-1362" y="-132"/>
      </p:cViewPr>
      <p:guideLst>
        <p:guide orient="horz" pos="2160"/>
        <p:guide pos="3840"/>
      </p:guideLst>
    </p:cSldViewPr>
  </p:slideViewPr>
  <p:outlineViewPr>
    <p:cViewPr>
      <p:scale>
        <a:sx n="33" d="100"/>
        <a:sy n="33" d="100"/>
      </p:scale>
      <p:origin x="0" y="144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AB740-A7CE-467F-A616-6B0962D8DBD2}" type="datetimeFigureOut">
              <a:rPr lang="en-US" smtClean="0"/>
              <a:pPr/>
              <a:t>2/21/2016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08DB7-1052-4118-B4D0-A68482100963}" type="slidenum">
              <a:rPr lang="en-US" smtClean="0"/>
              <a:pPr/>
              <a:t>‹#›</a:t>
            </a:fld>
            <a:endParaRPr lang="en-US" dirty="0"/>
          </a:p>
        </p:txBody>
      </p:sp>
    </p:spTree>
    <p:extLst>
      <p:ext uri="{BB962C8B-B14F-4D97-AF65-F5344CB8AC3E}">
        <p14:creationId xmlns:p14="http://schemas.microsoft.com/office/powerpoint/2010/main" val="115379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1</a:t>
            </a:fld>
            <a:endParaRPr lang="en-US" dirty="0"/>
          </a:p>
        </p:txBody>
      </p:sp>
    </p:spTree>
    <p:extLst>
      <p:ext uri="{BB962C8B-B14F-4D97-AF65-F5344CB8AC3E}">
        <p14:creationId xmlns:p14="http://schemas.microsoft.com/office/powerpoint/2010/main" val="330496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10</a:t>
            </a:fld>
            <a:endParaRPr lang="en-US" dirty="0"/>
          </a:p>
        </p:txBody>
      </p:sp>
    </p:spTree>
    <p:extLst>
      <p:ext uri="{BB962C8B-B14F-4D97-AF65-F5344CB8AC3E}">
        <p14:creationId xmlns:p14="http://schemas.microsoft.com/office/powerpoint/2010/main" val="1346004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71513"/>
            <a:ext cx="5969000" cy="3359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254044B-53FC-4E89-AEC2-4E467683A81E}" type="slidenum">
              <a:rPr lang="en-CA" smtClean="0">
                <a:solidFill>
                  <a:prstClr val="black"/>
                </a:solidFill>
              </a:rPr>
              <a:pPr/>
              <a:t>11</a:t>
            </a:fld>
            <a:endParaRPr lang="en-CA" dirty="0">
              <a:solidFill>
                <a:prstClr val="black"/>
              </a:solidFill>
            </a:endParaRPr>
          </a:p>
        </p:txBody>
      </p:sp>
    </p:spTree>
    <p:extLst>
      <p:ext uri="{BB962C8B-B14F-4D97-AF65-F5344CB8AC3E}">
        <p14:creationId xmlns:p14="http://schemas.microsoft.com/office/powerpoint/2010/main" val="2129136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A86C20-BC5B-4FA3-B8CB-4691AB9076DC}" type="slidenum">
              <a:rPr lang="en-US" smtClean="0"/>
              <a:pPr/>
              <a:t>12</a:t>
            </a:fld>
            <a:endParaRPr lang="en-US" dirty="0"/>
          </a:p>
        </p:txBody>
      </p:sp>
    </p:spTree>
    <p:extLst>
      <p:ext uri="{BB962C8B-B14F-4D97-AF65-F5344CB8AC3E}">
        <p14:creationId xmlns:p14="http://schemas.microsoft.com/office/powerpoint/2010/main" val="2354038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3263"/>
            <a:ext cx="6245225" cy="3513137"/>
          </a:xfrm>
        </p:spPr>
      </p:sp>
      <p:sp>
        <p:nvSpPr>
          <p:cNvPr id="3" name="Notes Placeholder 2"/>
          <p:cNvSpPr>
            <a:spLocks noGrp="1"/>
          </p:cNvSpPr>
          <p:nvPr>
            <p:ph type="body" idx="1"/>
          </p:nvPr>
        </p:nvSpPr>
        <p:spPr/>
        <p:txBody>
          <a:bodyPr/>
          <a:lstStyle/>
          <a:p>
            <a:pPr lvl="0" fontAlgn="t"/>
            <a:endParaRPr lang="en-CA" dirty="0"/>
          </a:p>
        </p:txBody>
      </p:sp>
      <p:sp>
        <p:nvSpPr>
          <p:cNvPr id="4" name="Slide Number Placeholder 3"/>
          <p:cNvSpPr>
            <a:spLocks noGrp="1"/>
          </p:cNvSpPr>
          <p:nvPr>
            <p:ph type="sldNum" sz="quarter" idx="10"/>
          </p:nvPr>
        </p:nvSpPr>
        <p:spPr/>
        <p:txBody>
          <a:bodyPr/>
          <a:lstStyle/>
          <a:p>
            <a:fld id="{CDFBD829-2BBB-4EEB-939A-095572F7BEE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46796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3263"/>
            <a:ext cx="6245225" cy="351313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22F4E32B-120D-4300-9209-A8C90937AA4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031769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CA" dirty="0"/>
          </a:p>
        </p:txBody>
      </p:sp>
      <p:sp>
        <p:nvSpPr>
          <p:cNvPr id="4" name="Slide Number Placeholder 3"/>
          <p:cNvSpPr>
            <a:spLocks noGrp="1"/>
          </p:cNvSpPr>
          <p:nvPr>
            <p:ph type="sldNum" sz="quarter" idx="10"/>
          </p:nvPr>
        </p:nvSpPr>
        <p:spPr/>
        <p:txBody>
          <a:bodyPr/>
          <a:lstStyle/>
          <a:p>
            <a:fld id="{DBA86C20-BC5B-4FA3-B8CB-4691AB9076DC}" type="slidenum">
              <a:rPr lang="en-US" smtClean="0"/>
              <a:pPr/>
              <a:t>15</a:t>
            </a:fld>
            <a:endParaRPr lang="en-US" dirty="0"/>
          </a:p>
        </p:txBody>
      </p:sp>
    </p:spTree>
    <p:extLst>
      <p:ext uri="{BB962C8B-B14F-4D97-AF65-F5344CB8AC3E}">
        <p14:creationId xmlns:p14="http://schemas.microsoft.com/office/powerpoint/2010/main" val="1997931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3263"/>
            <a:ext cx="6245225" cy="351313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DFBD829-2BBB-4EEB-939A-095572F7BEE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580553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A86C20-BC5B-4FA3-B8CB-4691AB9076D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34338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763588" y="331788"/>
            <a:ext cx="5621337" cy="3162300"/>
          </a:xfrm>
          <a:ln/>
        </p:spPr>
      </p:sp>
      <p:sp>
        <p:nvSpPr>
          <p:cNvPr id="117763" name="Notes Placeholder 2"/>
          <p:cNvSpPr>
            <a:spLocks noGrp="1"/>
          </p:cNvSpPr>
          <p:nvPr>
            <p:ph type="body" idx="1"/>
          </p:nvPr>
        </p:nvSpPr>
        <p:spPr>
          <a:xfrm>
            <a:off x="512545" y="3748749"/>
            <a:ext cx="6054510" cy="45164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z="1100" b="1" dirty="0" smtClean="0"/>
          </a:p>
        </p:txBody>
      </p:sp>
      <p:sp>
        <p:nvSpPr>
          <p:cNvPr id="901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3460" indent="-293637" eaLnBrk="0" hangingPunct="0">
              <a:spcBef>
                <a:spcPct val="30000"/>
              </a:spcBef>
              <a:defRPr sz="1200">
                <a:solidFill>
                  <a:schemeClr val="tx1"/>
                </a:solidFill>
                <a:latin typeface="Arial" charset="0"/>
              </a:defRPr>
            </a:lvl2pPr>
            <a:lvl3pPr marL="1174553" indent="-234911" eaLnBrk="0" hangingPunct="0">
              <a:spcBef>
                <a:spcPct val="30000"/>
              </a:spcBef>
              <a:defRPr sz="1200">
                <a:solidFill>
                  <a:schemeClr val="tx1"/>
                </a:solidFill>
                <a:latin typeface="Arial" charset="0"/>
              </a:defRPr>
            </a:lvl3pPr>
            <a:lvl4pPr marL="1644374" indent="-234911" eaLnBrk="0" hangingPunct="0">
              <a:spcBef>
                <a:spcPct val="30000"/>
              </a:spcBef>
              <a:defRPr sz="1200">
                <a:solidFill>
                  <a:schemeClr val="tx1"/>
                </a:solidFill>
                <a:latin typeface="Arial" charset="0"/>
              </a:defRPr>
            </a:lvl4pPr>
            <a:lvl5pPr marL="2114195" indent="-234911" eaLnBrk="0" hangingPunct="0">
              <a:spcBef>
                <a:spcPct val="30000"/>
              </a:spcBef>
              <a:defRPr sz="1200">
                <a:solidFill>
                  <a:schemeClr val="tx1"/>
                </a:solidFill>
                <a:latin typeface="Arial" charset="0"/>
              </a:defRPr>
            </a:lvl5pPr>
            <a:lvl6pPr marL="2584015" indent="-234911" eaLnBrk="0" fontAlgn="base" hangingPunct="0">
              <a:spcBef>
                <a:spcPct val="30000"/>
              </a:spcBef>
              <a:spcAft>
                <a:spcPct val="0"/>
              </a:spcAft>
              <a:defRPr sz="1200">
                <a:solidFill>
                  <a:schemeClr val="tx1"/>
                </a:solidFill>
                <a:latin typeface="Arial" charset="0"/>
              </a:defRPr>
            </a:lvl6pPr>
            <a:lvl7pPr marL="3053837" indent="-234911" eaLnBrk="0" fontAlgn="base" hangingPunct="0">
              <a:spcBef>
                <a:spcPct val="30000"/>
              </a:spcBef>
              <a:spcAft>
                <a:spcPct val="0"/>
              </a:spcAft>
              <a:defRPr sz="1200">
                <a:solidFill>
                  <a:schemeClr val="tx1"/>
                </a:solidFill>
                <a:latin typeface="Arial" charset="0"/>
              </a:defRPr>
            </a:lvl7pPr>
            <a:lvl8pPr marL="3523658" indent="-234911" eaLnBrk="0" fontAlgn="base" hangingPunct="0">
              <a:spcBef>
                <a:spcPct val="30000"/>
              </a:spcBef>
              <a:spcAft>
                <a:spcPct val="0"/>
              </a:spcAft>
              <a:defRPr sz="1200">
                <a:solidFill>
                  <a:schemeClr val="tx1"/>
                </a:solidFill>
                <a:latin typeface="Arial" charset="0"/>
              </a:defRPr>
            </a:lvl8pPr>
            <a:lvl9pPr marL="3993480" indent="-234911"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33D2DF6-777F-45D0-8347-D47EAD5A0339}" type="slidenum">
              <a:rPr lang="en-US" altLang="en-US" smtClean="0">
                <a:solidFill>
                  <a:srgbClr val="000000"/>
                </a:solidFill>
              </a:rPr>
              <a:pPr eaLnBrk="1" hangingPunct="1">
                <a:spcBef>
                  <a:spcPct val="0"/>
                </a:spcBef>
                <a:defRPr/>
              </a:pPr>
              <a:t>18</a:t>
            </a:fld>
            <a:endParaRPr lang="en-US" altLang="en-US" dirty="0" smtClean="0">
              <a:solidFill>
                <a:srgbClr val="000000"/>
              </a:solidFill>
            </a:endParaRPr>
          </a:p>
        </p:txBody>
      </p:sp>
    </p:spTree>
    <p:extLst>
      <p:ext uri="{BB962C8B-B14F-4D97-AF65-F5344CB8AC3E}">
        <p14:creationId xmlns:p14="http://schemas.microsoft.com/office/powerpoint/2010/main" val="3815016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19</a:t>
            </a:fld>
            <a:endParaRPr lang="en-US" dirty="0"/>
          </a:p>
        </p:txBody>
      </p:sp>
    </p:spTree>
    <p:extLst>
      <p:ext uri="{BB962C8B-B14F-4D97-AF65-F5344CB8AC3E}">
        <p14:creationId xmlns:p14="http://schemas.microsoft.com/office/powerpoint/2010/main" val="142488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DBA86C20-BC5B-4FA3-B8CB-4691AB9076DC}" type="slidenum">
              <a:rPr lang="en-US" smtClean="0"/>
              <a:t>2</a:t>
            </a:fld>
            <a:endParaRPr lang="en-US" dirty="0"/>
          </a:p>
        </p:txBody>
      </p:sp>
    </p:spTree>
    <p:extLst>
      <p:ext uri="{BB962C8B-B14F-4D97-AF65-F5344CB8AC3E}">
        <p14:creationId xmlns:p14="http://schemas.microsoft.com/office/powerpoint/2010/main" val="253149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633413" y="346075"/>
            <a:ext cx="5880100" cy="3308350"/>
          </a:xfrm>
          <a:ln/>
        </p:spPr>
      </p:sp>
      <p:sp>
        <p:nvSpPr>
          <p:cNvPr id="117763" name="Notes Placeholder 2"/>
          <p:cNvSpPr>
            <a:spLocks noGrp="1"/>
          </p:cNvSpPr>
          <p:nvPr>
            <p:ph type="body" idx="1"/>
          </p:nvPr>
        </p:nvSpPr>
        <p:spPr>
          <a:xfrm>
            <a:off x="512546" y="3922197"/>
            <a:ext cx="6054510" cy="47254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z="1100" b="1" dirty="0"/>
          </a:p>
        </p:txBody>
      </p:sp>
      <p:sp>
        <p:nvSpPr>
          <p:cNvPr id="901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8681" indent="-295645" eaLnBrk="0" hangingPunct="0">
              <a:spcBef>
                <a:spcPct val="30000"/>
              </a:spcBef>
              <a:defRPr sz="1200">
                <a:solidFill>
                  <a:schemeClr val="tx1"/>
                </a:solidFill>
                <a:latin typeface="Arial" charset="0"/>
              </a:defRPr>
            </a:lvl2pPr>
            <a:lvl3pPr marL="1182585" indent="-236517" eaLnBrk="0" hangingPunct="0">
              <a:spcBef>
                <a:spcPct val="30000"/>
              </a:spcBef>
              <a:defRPr sz="1200">
                <a:solidFill>
                  <a:schemeClr val="tx1"/>
                </a:solidFill>
                <a:latin typeface="Arial" charset="0"/>
              </a:defRPr>
            </a:lvl3pPr>
            <a:lvl4pPr marL="1655618" indent="-236517" eaLnBrk="0" hangingPunct="0">
              <a:spcBef>
                <a:spcPct val="30000"/>
              </a:spcBef>
              <a:defRPr sz="1200">
                <a:solidFill>
                  <a:schemeClr val="tx1"/>
                </a:solidFill>
                <a:latin typeface="Arial" charset="0"/>
              </a:defRPr>
            </a:lvl4pPr>
            <a:lvl5pPr marL="2128651" indent="-236517" eaLnBrk="0" hangingPunct="0">
              <a:spcBef>
                <a:spcPct val="30000"/>
              </a:spcBef>
              <a:defRPr sz="1200">
                <a:solidFill>
                  <a:schemeClr val="tx1"/>
                </a:solidFill>
                <a:latin typeface="Arial" charset="0"/>
              </a:defRPr>
            </a:lvl5pPr>
            <a:lvl6pPr marL="2601683" indent="-236517" eaLnBrk="0" fontAlgn="base" hangingPunct="0">
              <a:spcBef>
                <a:spcPct val="30000"/>
              </a:spcBef>
              <a:spcAft>
                <a:spcPct val="0"/>
              </a:spcAft>
              <a:defRPr sz="1200">
                <a:solidFill>
                  <a:schemeClr val="tx1"/>
                </a:solidFill>
                <a:latin typeface="Arial" charset="0"/>
              </a:defRPr>
            </a:lvl6pPr>
            <a:lvl7pPr marL="3074718" indent="-236517" eaLnBrk="0" fontAlgn="base" hangingPunct="0">
              <a:spcBef>
                <a:spcPct val="30000"/>
              </a:spcBef>
              <a:spcAft>
                <a:spcPct val="0"/>
              </a:spcAft>
              <a:defRPr sz="1200">
                <a:solidFill>
                  <a:schemeClr val="tx1"/>
                </a:solidFill>
                <a:latin typeface="Arial" charset="0"/>
              </a:defRPr>
            </a:lvl7pPr>
            <a:lvl8pPr marL="3547752" indent="-236517" eaLnBrk="0" fontAlgn="base" hangingPunct="0">
              <a:spcBef>
                <a:spcPct val="30000"/>
              </a:spcBef>
              <a:spcAft>
                <a:spcPct val="0"/>
              </a:spcAft>
              <a:defRPr sz="1200">
                <a:solidFill>
                  <a:schemeClr val="tx1"/>
                </a:solidFill>
                <a:latin typeface="Arial" charset="0"/>
              </a:defRPr>
            </a:lvl8pPr>
            <a:lvl9pPr marL="4020786" indent="-236517"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33D2DF6-777F-45D0-8347-D47EAD5A0339}" type="slidenum">
              <a:rPr lang="en-US" altLang="en-US" smtClean="0">
                <a:solidFill>
                  <a:srgbClr val="000000"/>
                </a:solidFill>
              </a:rPr>
              <a:pPr eaLnBrk="1" hangingPunct="1">
                <a:spcBef>
                  <a:spcPct val="0"/>
                </a:spcBef>
                <a:defRPr/>
              </a:pPr>
              <a:t>20</a:t>
            </a:fld>
            <a:endParaRPr lang="en-US" altLang="en-US" dirty="0" smtClean="0">
              <a:solidFill>
                <a:srgbClr val="000000"/>
              </a:solidFill>
            </a:endParaRPr>
          </a:p>
        </p:txBody>
      </p:sp>
    </p:spTree>
    <p:extLst>
      <p:ext uri="{BB962C8B-B14F-4D97-AF65-F5344CB8AC3E}">
        <p14:creationId xmlns:p14="http://schemas.microsoft.com/office/powerpoint/2010/main" val="26365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21</a:t>
            </a:fld>
            <a:endParaRPr lang="en-US" dirty="0"/>
          </a:p>
        </p:txBody>
      </p:sp>
    </p:spTree>
    <p:extLst>
      <p:ext uri="{BB962C8B-B14F-4D97-AF65-F5344CB8AC3E}">
        <p14:creationId xmlns:p14="http://schemas.microsoft.com/office/powerpoint/2010/main" val="252643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633413" y="346075"/>
            <a:ext cx="5880100" cy="3308350"/>
          </a:xfrm>
          <a:ln/>
        </p:spPr>
      </p:sp>
      <p:sp>
        <p:nvSpPr>
          <p:cNvPr id="117763" name="Notes Placeholder 2"/>
          <p:cNvSpPr>
            <a:spLocks noGrp="1"/>
          </p:cNvSpPr>
          <p:nvPr>
            <p:ph type="body" idx="1"/>
          </p:nvPr>
        </p:nvSpPr>
        <p:spPr>
          <a:xfrm>
            <a:off x="512546" y="3922197"/>
            <a:ext cx="6054510" cy="47254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z="1100" b="1" dirty="0"/>
          </a:p>
        </p:txBody>
      </p:sp>
      <p:sp>
        <p:nvSpPr>
          <p:cNvPr id="901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8681" indent="-295645" eaLnBrk="0" hangingPunct="0">
              <a:spcBef>
                <a:spcPct val="30000"/>
              </a:spcBef>
              <a:defRPr sz="1200">
                <a:solidFill>
                  <a:schemeClr val="tx1"/>
                </a:solidFill>
                <a:latin typeface="Arial" charset="0"/>
              </a:defRPr>
            </a:lvl2pPr>
            <a:lvl3pPr marL="1182585" indent="-236517" eaLnBrk="0" hangingPunct="0">
              <a:spcBef>
                <a:spcPct val="30000"/>
              </a:spcBef>
              <a:defRPr sz="1200">
                <a:solidFill>
                  <a:schemeClr val="tx1"/>
                </a:solidFill>
                <a:latin typeface="Arial" charset="0"/>
              </a:defRPr>
            </a:lvl3pPr>
            <a:lvl4pPr marL="1655618" indent="-236517" eaLnBrk="0" hangingPunct="0">
              <a:spcBef>
                <a:spcPct val="30000"/>
              </a:spcBef>
              <a:defRPr sz="1200">
                <a:solidFill>
                  <a:schemeClr val="tx1"/>
                </a:solidFill>
                <a:latin typeface="Arial" charset="0"/>
              </a:defRPr>
            </a:lvl4pPr>
            <a:lvl5pPr marL="2128651" indent="-236517" eaLnBrk="0" hangingPunct="0">
              <a:spcBef>
                <a:spcPct val="30000"/>
              </a:spcBef>
              <a:defRPr sz="1200">
                <a:solidFill>
                  <a:schemeClr val="tx1"/>
                </a:solidFill>
                <a:latin typeface="Arial" charset="0"/>
              </a:defRPr>
            </a:lvl5pPr>
            <a:lvl6pPr marL="2601683" indent="-236517" eaLnBrk="0" fontAlgn="base" hangingPunct="0">
              <a:spcBef>
                <a:spcPct val="30000"/>
              </a:spcBef>
              <a:spcAft>
                <a:spcPct val="0"/>
              </a:spcAft>
              <a:defRPr sz="1200">
                <a:solidFill>
                  <a:schemeClr val="tx1"/>
                </a:solidFill>
                <a:latin typeface="Arial" charset="0"/>
              </a:defRPr>
            </a:lvl6pPr>
            <a:lvl7pPr marL="3074718" indent="-236517" eaLnBrk="0" fontAlgn="base" hangingPunct="0">
              <a:spcBef>
                <a:spcPct val="30000"/>
              </a:spcBef>
              <a:spcAft>
                <a:spcPct val="0"/>
              </a:spcAft>
              <a:defRPr sz="1200">
                <a:solidFill>
                  <a:schemeClr val="tx1"/>
                </a:solidFill>
                <a:latin typeface="Arial" charset="0"/>
              </a:defRPr>
            </a:lvl7pPr>
            <a:lvl8pPr marL="3547752" indent="-236517" eaLnBrk="0" fontAlgn="base" hangingPunct="0">
              <a:spcBef>
                <a:spcPct val="30000"/>
              </a:spcBef>
              <a:spcAft>
                <a:spcPct val="0"/>
              </a:spcAft>
              <a:defRPr sz="1200">
                <a:solidFill>
                  <a:schemeClr val="tx1"/>
                </a:solidFill>
                <a:latin typeface="Arial" charset="0"/>
              </a:defRPr>
            </a:lvl8pPr>
            <a:lvl9pPr marL="4020786" indent="-236517"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33D2DF6-777F-45D0-8347-D47EAD5A0339}" type="slidenum">
              <a:rPr lang="en-US" altLang="en-US" smtClean="0">
                <a:solidFill>
                  <a:srgbClr val="000000"/>
                </a:solidFill>
              </a:rPr>
              <a:pPr eaLnBrk="1" hangingPunct="1">
                <a:spcBef>
                  <a:spcPct val="0"/>
                </a:spcBef>
                <a:defRPr/>
              </a:pPr>
              <a:t>22</a:t>
            </a:fld>
            <a:endParaRPr lang="en-US" altLang="en-US" dirty="0" smtClean="0">
              <a:solidFill>
                <a:srgbClr val="000000"/>
              </a:solidFill>
            </a:endParaRPr>
          </a:p>
        </p:txBody>
      </p:sp>
    </p:spTree>
    <p:extLst>
      <p:ext uri="{BB962C8B-B14F-4D97-AF65-F5344CB8AC3E}">
        <p14:creationId xmlns:p14="http://schemas.microsoft.com/office/powerpoint/2010/main" val="26365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23</a:t>
            </a:fld>
            <a:endParaRPr lang="en-US" dirty="0"/>
          </a:p>
        </p:txBody>
      </p:sp>
    </p:spTree>
    <p:extLst>
      <p:ext uri="{BB962C8B-B14F-4D97-AF65-F5344CB8AC3E}">
        <p14:creationId xmlns:p14="http://schemas.microsoft.com/office/powerpoint/2010/main" val="863769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A86C20-BC5B-4FA3-B8CB-4691AB9076DC}"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409440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25</a:t>
            </a:fld>
            <a:endParaRPr lang="en-US" dirty="0"/>
          </a:p>
        </p:txBody>
      </p:sp>
    </p:spTree>
    <p:extLst>
      <p:ext uri="{BB962C8B-B14F-4D97-AF65-F5344CB8AC3E}">
        <p14:creationId xmlns:p14="http://schemas.microsoft.com/office/powerpoint/2010/main" val="3244943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26</a:t>
            </a:fld>
            <a:endParaRPr lang="en-US" dirty="0"/>
          </a:p>
        </p:txBody>
      </p:sp>
    </p:spTree>
    <p:extLst>
      <p:ext uri="{BB962C8B-B14F-4D97-AF65-F5344CB8AC3E}">
        <p14:creationId xmlns:p14="http://schemas.microsoft.com/office/powerpoint/2010/main" val="592031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27</a:t>
            </a:fld>
            <a:endParaRPr lang="en-US" dirty="0"/>
          </a:p>
        </p:txBody>
      </p:sp>
    </p:spTree>
    <p:extLst>
      <p:ext uri="{BB962C8B-B14F-4D97-AF65-F5344CB8AC3E}">
        <p14:creationId xmlns:p14="http://schemas.microsoft.com/office/powerpoint/2010/main" val="13331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3</a:t>
            </a:fld>
            <a:endParaRPr lang="en-US" dirty="0"/>
          </a:p>
        </p:txBody>
      </p:sp>
    </p:spTree>
    <p:extLst>
      <p:ext uri="{BB962C8B-B14F-4D97-AF65-F5344CB8AC3E}">
        <p14:creationId xmlns:p14="http://schemas.microsoft.com/office/powerpoint/2010/main" val="1500344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36EFA-21C9-4CB0-9CFE-716D671FB228}" type="slidenum">
              <a:rPr lang="en-US" smtClean="0"/>
              <a:pPr/>
              <a:t>4</a:t>
            </a:fld>
            <a:endParaRPr lang="en-US" dirty="0"/>
          </a:p>
        </p:txBody>
      </p:sp>
    </p:spTree>
    <p:extLst>
      <p:ext uri="{BB962C8B-B14F-4D97-AF65-F5344CB8AC3E}">
        <p14:creationId xmlns:p14="http://schemas.microsoft.com/office/powerpoint/2010/main" val="412887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94946" y="4400552"/>
            <a:ext cx="5477256" cy="4432554"/>
          </a:xfrm>
        </p:spPr>
        <p:txBody>
          <a:bodyPr/>
          <a:lstStyle/>
          <a:p>
            <a:pPr lvl="1"/>
            <a:endParaRPr lang="en-CA" sz="1100" dirty="0"/>
          </a:p>
        </p:txBody>
      </p:sp>
      <p:sp>
        <p:nvSpPr>
          <p:cNvPr id="4" name="Slide Number Placeholder 3"/>
          <p:cNvSpPr>
            <a:spLocks noGrp="1"/>
          </p:cNvSpPr>
          <p:nvPr>
            <p:ph type="sldNum" sz="quarter" idx="10"/>
          </p:nvPr>
        </p:nvSpPr>
        <p:spPr/>
        <p:txBody>
          <a:bodyPr/>
          <a:lstStyle/>
          <a:p>
            <a:fld id="{CDFBD829-2BBB-4EEB-939A-095572F7BEE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09255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6</a:t>
            </a:fld>
            <a:endParaRPr lang="en-US" dirty="0"/>
          </a:p>
        </p:txBody>
      </p:sp>
    </p:spTree>
    <p:extLst>
      <p:ext uri="{BB962C8B-B14F-4D97-AF65-F5344CB8AC3E}">
        <p14:creationId xmlns:p14="http://schemas.microsoft.com/office/powerpoint/2010/main" val="143471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7</a:t>
            </a:fld>
            <a:endParaRPr lang="en-US" dirty="0"/>
          </a:p>
        </p:txBody>
      </p:sp>
    </p:spTree>
    <p:extLst>
      <p:ext uri="{BB962C8B-B14F-4D97-AF65-F5344CB8AC3E}">
        <p14:creationId xmlns:p14="http://schemas.microsoft.com/office/powerpoint/2010/main" val="1633803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8</a:t>
            </a:fld>
            <a:endParaRPr lang="en-US" dirty="0"/>
          </a:p>
        </p:txBody>
      </p:sp>
    </p:spTree>
    <p:extLst>
      <p:ext uri="{BB962C8B-B14F-4D97-AF65-F5344CB8AC3E}">
        <p14:creationId xmlns:p14="http://schemas.microsoft.com/office/powerpoint/2010/main" val="334932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9</a:t>
            </a:fld>
            <a:endParaRPr lang="en-US" dirty="0"/>
          </a:p>
        </p:txBody>
      </p:sp>
    </p:spTree>
    <p:extLst>
      <p:ext uri="{BB962C8B-B14F-4D97-AF65-F5344CB8AC3E}">
        <p14:creationId xmlns:p14="http://schemas.microsoft.com/office/powerpoint/2010/main" val="4217818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EF652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517" y="304801"/>
            <a:ext cx="11599483" cy="1470025"/>
          </a:xfrm>
        </p:spPr>
        <p:txBody>
          <a:bodyPr/>
          <a:lstStyle>
            <a:lvl1pPr algn="l">
              <a:defRPr b="1">
                <a:solidFill>
                  <a:srgbClr val="7030A0"/>
                </a:solidFill>
                <a:latin typeface="Franklin Gothic Medium" panose="020B060302010202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68800" y="4114803"/>
            <a:ext cx="7620000" cy="1260365"/>
          </a:xfrm>
        </p:spPr>
        <p:txBody>
          <a:bodyPr anchor="ctr"/>
          <a:lstStyle>
            <a:lvl1pPr marL="0" indent="0" algn="r">
              <a:buNone/>
              <a:defRPr b="0">
                <a:solidFill>
                  <a:schemeClr val="bg1"/>
                </a:solidFill>
                <a:latin typeface="Franklin Gothic Medium" panose="020B06030201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a:t>
            </a:r>
            <a:br>
              <a:rPr lang="en-US" dirty="0" smtClean="0"/>
            </a:br>
            <a:r>
              <a:rPr lang="en-US" dirty="0" smtClean="0"/>
              <a:t>subtitle style</a:t>
            </a:r>
            <a:endParaRPr lang="en-US" dirty="0"/>
          </a:p>
        </p:txBody>
      </p:sp>
      <p:sp>
        <p:nvSpPr>
          <p:cNvPr id="43" name="Rectangle 42"/>
          <p:cNvSpPr/>
          <p:nvPr/>
        </p:nvSpPr>
        <p:spPr>
          <a:xfrm flipH="1" flipV="1">
            <a:off x="9440" y="0"/>
            <a:ext cx="12200992" cy="182880"/>
          </a:xfrm>
          <a:prstGeom prst="rect">
            <a:avLst/>
          </a:prstGeom>
          <a:gradFill>
            <a:gsLst>
              <a:gs pos="0">
                <a:srgbClr val="EF6526"/>
              </a:gs>
              <a:gs pos="100000">
                <a:srgbClr val="EE21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p:cNvSpPr/>
          <p:nvPr/>
        </p:nvSpPr>
        <p:spPr>
          <a:xfrm flipH="1" flipV="1">
            <a:off x="-13936" y="6692383"/>
            <a:ext cx="12200992" cy="182880"/>
          </a:xfrm>
          <a:prstGeom prst="rect">
            <a:avLst/>
          </a:prstGeom>
          <a:gradFill>
            <a:gsLst>
              <a:gs pos="0">
                <a:srgbClr val="EE212D"/>
              </a:gs>
              <a:gs pos="100000">
                <a:srgbClr val="EF65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 y="5391491"/>
            <a:ext cx="3149600" cy="124070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4" y="1828800"/>
            <a:ext cx="11785600" cy="22479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7528" y="5717795"/>
            <a:ext cx="2488603" cy="914400"/>
          </a:xfrm>
          <a:prstGeom prst="rect">
            <a:avLst/>
          </a:prstGeom>
        </p:spPr>
      </p:pic>
    </p:spTree>
    <p:extLst>
      <p:ext uri="{BB962C8B-B14F-4D97-AF65-F5344CB8AC3E}">
        <p14:creationId xmlns:p14="http://schemas.microsoft.com/office/powerpoint/2010/main" val="314017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ubtitle Slide">
    <p:bg>
      <p:bgPr>
        <a:solidFill>
          <a:srgbClr val="EF6526"/>
        </a:solidFill>
        <a:effectLst/>
      </p:bgPr>
    </p:bg>
    <p:spTree>
      <p:nvGrpSpPr>
        <p:cNvPr id="1" name=""/>
        <p:cNvGrpSpPr/>
        <p:nvPr/>
      </p:nvGrpSpPr>
      <p:grpSpPr>
        <a:xfrm>
          <a:off x="0" y="0"/>
          <a:ext cx="0" cy="0"/>
          <a:chOff x="0" y="0"/>
          <a:chExt cx="0" cy="0"/>
        </a:xfrm>
      </p:grpSpPr>
      <p:sp>
        <p:nvSpPr>
          <p:cNvPr id="17" name="Rectangle 16"/>
          <p:cNvSpPr/>
          <p:nvPr/>
        </p:nvSpPr>
        <p:spPr>
          <a:xfrm flipH="1" flipV="1">
            <a:off x="-2248" y="0"/>
            <a:ext cx="12200992" cy="182880"/>
          </a:xfrm>
          <a:prstGeom prst="rect">
            <a:avLst/>
          </a:prstGeom>
          <a:gradFill>
            <a:gsLst>
              <a:gs pos="0">
                <a:srgbClr val="EF6526"/>
              </a:gs>
              <a:gs pos="100000">
                <a:srgbClr val="EE21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p:cNvSpPr/>
          <p:nvPr/>
        </p:nvSpPr>
        <p:spPr>
          <a:xfrm flipH="1" flipV="1">
            <a:off x="-2248" y="6692383"/>
            <a:ext cx="12200992" cy="182880"/>
          </a:xfrm>
          <a:prstGeom prst="rect">
            <a:avLst/>
          </a:prstGeom>
          <a:gradFill>
            <a:gsLst>
              <a:gs pos="0">
                <a:srgbClr val="EE212D"/>
              </a:gs>
              <a:gs pos="100000">
                <a:srgbClr val="EF65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 y="5391491"/>
            <a:ext cx="3149600" cy="1240707"/>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3715" y="609603"/>
            <a:ext cx="8549068" cy="1630587"/>
          </a:xfrm>
          <a:prstGeom prst="rect">
            <a:avLst/>
          </a:prstGeom>
        </p:spPr>
      </p:pic>
      <p:sp>
        <p:nvSpPr>
          <p:cNvPr id="22" name="Title 1"/>
          <p:cNvSpPr>
            <a:spLocks noGrp="1"/>
          </p:cNvSpPr>
          <p:nvPr>
            <p:ph type="ctrTitle"/>
          </p:nvPr>
        </p:nvSpPr>
        <p:spPr>
          <a:xfrm>
            <a:off x="298508" y="2514603"/>
            <a:ext cx="11599483" cy="1470025"/>
          </a:xfrm>
        </p:spPr>
        <p:txBody>
          <a:bodyPr/>
          <a:lstStyle>
            <a:lvl1pPr>
              <a:defRPr>
                <a:solidFill>
                  <a:srgbClr val="69358C"/>
                </a:solidFill>
              </a:defRPr>
            </a:lvl1pPr>
          </a:lstStyle>
          <a:p>
            <a:r>
              <a:rPr lang="en-US" smtClean="0"/>
              <a:t>Click to edit Master title style</a:t>
            </a:r>
            <a:endParaRPr lang="en-US" dirty="0"/>
          </a:p>
        </p:txBody>
      </p:sp>
      <p:sp>
        <p:nvSpPr>
          <p:cNvPr id="23" name="Subtitle 2"/>
          <p:cNvSpPr>
            <a:spLocks noGrp="1"/>
          </p:cNvSpPr>
          <p:nvPr>
            <p:ph type="subTitle" idx="1"/>
          </p:nvPr>
        </p:nvSpPr>
        <p:spPr>
          <a:xfrm>
            <a:off x="28454" y="4131126"/>
            <a:ext cx="12139593" cy="1260365"/>
          </a:xfrm>
        </p:spPr>
        <p:txBody>
          <a:bodyPr/>
          <a:lstStyle>
            <a:lvl1pPr algn="ctr">
              <a:defRPr>
                <a:solidFill>
                  <a:schemeClr val="tx1"/>
                </a:solidFill>
              </a:defRPr>
            </a:lvl1pPr>
          </a:lstStyle>
          <a:p>
            <a:r>
              <a:rPr lang="en-US" smtClean="0"/>
              <a:t>Click to edit Master subtitle style</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7528" y="5667493"/>
            <a:ext cx="2488603" cy="914400"/>
          </a:xfrm>
          <a:prstGeom prst="rect">
            <a:avLst/>
          </a:prstGeom>
        </p:spPr>
      </p:pic>
    </p:spTree>
    <p:extLst>
      <p:ext uri="{BB962C8B-B14F-4D97-AF65-F5344CB8AC3E}">
        <p14:creationId xmlns:p14="http://schemas.microsoft.com/office/powerpoint/2010/main" val="125512198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005" y="1464881"/>
            <a:ext cx="11582643" cy="5105400"/>
          </a:xfrm>
        </p:spPr>
        <p:txBody>
          <a:bodyPr>
            <a:normAutofit/>
          </a:bodyPr>
          <a:lstStyle>
            <a:lvl1pPr marL="0" indent="0">
              <a:buFontTx/>
              <a:buNone/>
              <a:defRPr sz="2400" b="1">
                <a:solidFill>
                  <a:srgbClr val="69358C"/>
                </a:solidFill>
              </a:defRPr>
            </a:lvl1pPr>
            <a:lvl2pPr marL="557213" indent="-214313">
              <a:buClr>
                <a:srgbClr val="13A64E"/>
              </a:buClr>
              <a:buFont typeface="Wingdings" panose="05000000000000000000" pitchFamily="2" charset="2"/>
              <a:buChar char="§"/>
              <a:defRPr sz="2250"/>
            </a:lvl2pPr>
            <a:lvl3pPr>
              <a:buClr>
                <a:srgbClr val="13A64E"/>
              </a:buClr>
              <a:defRPr sz="2250"/>
            </a:lvl3pPr>
            <a:lvl4pPr marL="1200150" indent="-171450">
              <a:buClr>
                <a:srgbClr val="13A64E"/>
              </a:buClr>
              <a:buFont typeface="Wingdings" panose="05000000000000000000" pitchFamily="2" charset="2"/>
              <a:buChar char="§"/>
              <a:defRPr sz="2250"/>
            </a:lvl4pPr>
            <a:lvl5pPr marL="1543050" indent="-171450">
              <a:buFont typeface="Arial" panose="020B0604020202020204" pitchFamily="34" charset="0"/>
              <a:buChar char="•"/>
              <a:defRPr sz="22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239657" y="38100"/>
            <a:ext cx="11241145" cy="1181100"/>
          </a:xfrm>
        </p:spPr>
        <p:txBody>
          <a:bodyPr>
            <a:normAutofit/>
          </a:bodyPr>
          <a:lstStyle>
            <a:lvl1pPr>
              <a:defRPr sz="3000">
                <a:solidFill>
                  <a:schemeClr val="bg1"/>
                </a:solidFill>
                <a:latin typeface="Franklin Gothic Medium" panose="020B06030201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2839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480800" cy="1143000"/>
          </a:xfrm>
        </p:spPr>
        <p:txBody>
          <a:bodyPr>
            <a:normAutofit/>
          </a:bodyPr>
          <a:lstStyle>
            <a:lvl1pPr>
              <a:defRPr sz="3000">
                <a:solidFill>
                  <a:schemeClr val="bg1"/>
                </a:solidFill>
                <a:latin typeface="Franklin Gothic Medium" panose="020B06030201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03201" y="1464882"/>
            <a:ext cx="5689601" cy="5088318"/>
          </a:xfrm>
        </p:spPr>
        <p:txBody>
          <a:bodyPr/>
          <a:lstStyle>
            <a:lvl1pPr marL="0" indent="0">
              <a:buNone/>
              <a:defRPr sz="2100" b="1">
                <a:latin typeface="Franklin Gothic Book" panose="020B0503020102020204" pitchFamily="34" charset="0"/>
              </a:defRPr>
            </a:lvl1pPr>
            <a:lvl2pPr marL="557213" indent="-214313">
              <a:buClr>
                <a:srgbClr val="13A64E"/>
              </a:buClr>
              <a:buFont typeface="Wingdings" panose="05000000000000000000" pitchFamily="2" charset="2"/>
              <a:buChar char="§"/>
              <a:defRPr sz="2100">
                <a:latin typeface="Franklin Gothic Book" panose="020B0503020102020204" pitchFamily="34" charset="0"/>
              </a:defRPr>
            </a:lvl2pPr>
            <a:lvl3pPr>
              <a:buClr>
                <a:srgbClr val="13A64E"/>
              </a:buClr>
              <a:defRPr sz="2100">
                <a:latin typeface="Franklin Gothic Book" panose="020B0503020102020204" pitchFamily="34" charset="0"/>
              </a:defRPr>
            </a:lvl3pPr>
            <a:lvl4pPr marL="1200150" indent="-171450">
              <a:buClr>
                <a:srgbClr val="13A64E"/>
              </a:buClr>
              <a:buFont typeface="Wingdings" panose="05000000000000000000" pitchFamily="2" charset="2"/>
              <a:buChar char="§"/>
              <a:defRPr sz="2100">
                <a:latin typeface="Franklin Gothic Book" panose="020B0503020102020204" pitchFamily="34" charset="0"/>
              </a:defRPr>
            </a:lvl4pPr>
            <a:lvl5pPr>
              <a:defRPr sz="2100">
                <a:latin typeface="Franklin Gothic Book" panose="020B0503020102020204"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994400" y="1464882"/>
            <a:ext cx="5791200" cy="5088318"/>
          </a:xfrm>
        </p:spPr>
        <p:txBody>
          <a:bodyPr/>
          <a:lstStyle>
            <a:lvl1pPr>
              <a:defRPr lang="en-US" sz="2100" b="1" kern="1200" dirty="0" smtClean="0">
                <a:solidFill>
                  <a:srgbClr val="69358C"/>
                </a:solidFill>
                <a:latin typeface="Franklin Gothic Book" panose="020B0503020102020204" pitchFamily="34" charset="0"/>
                <a:ea typeface="+mn-ea"/>
                <a:cs typeface="+mn-cs"/>
              </a:defRPr>
            </a:lvl1pPr>
            <a:lvl2pPr marL="685800" indent="-342900">
              <a:buFont typeface="Wingdings" panose="05000000000000000000" pitchFamily="2" charset="2"/>
              <a:buChar char="§"/>
              <a:defRPr lang="en-US" sz="2100" kern="1200" dirty="0" smtClean="0">
                <a:solidFill>
                  <a:schemeClr val="tx1"/>
                </a:solidFill>
                <a:latin typeface="Franklin Gothic Book" panose="020B0503020102020204" pitchFamily="34" charset="0"/>
                <a:ea typeface="+mn-ea"/>
                <a:cs typeface="+mn-cs"/>
              </a:defRPr>
            </a:lvl2pPr>
            <a:lvl3pPr marL="857250" indent="-171450">
              <a:defRPr lang="en-US" sz="2100" kern="1200" dirty="0" smtClean="0">
                <a:solidFill>
                  <a:schemeClr val="tx1"/>
                </a:solidFill>
                <a:latin typeface="Franklin Gothic Book" panose="020B0503020102020204" pitchFamily="34" charset="0"/>
                <a:ea typeface="+mn-ea"/>
                <a:cs typeface="+mn-cs"/>
              </a:defRPr>
            </a:lvl3pPr>
            <a:lvl4pPr marL="1200150" indent="-171450">
              <a:buFont typeface="Wingdings" panose="05000000000000000000" pitchFamily="2" charset="2"/>
              <a:buChar char="§"/>
              <a:defRPr lang="en-US" sz="2100" kern="1200" dirty="0" smtClean="0">
                <a:solidFill>
                  <a:schemeClr val="tx1"/>
                </a:solidFill>
                <a:latin typeface="Franklin Gothic Book" panose="020B0503020102020204" pitchFamily="34" charset="0"/>
                <a:ea typeface="+mn-ea"/>
                <a:cs typeface="+mn-cs"/>
              </a:defRPr>
            </a:lvl4pPr>
            <a:lvl5pPr>
              <a:defRPr sz="2100"/>
            </a:lvl5pPr>
            <a:lvl6pPr>
              <a:defRPr sz="1350"/>
            </a:lvl6pPr>
            <a:lvl7pPr>
              <a:defRPr sz="1350"/>
            </a:lvl7pPr>
            <a:lvl8pPr>
              <a:defRPr sz="1350"/>
            </a:lvl8pPr>
            <a:lvl9pPr>
              <a:defRPr sz="1350"/>
            </a:lvl9pPr>
          </a:lstStyle>
          <a:p>
            <a:pPr marL="0" lvl="0" indent="0" algn="l" defTabSz="685800" rtl="0" eaLnBrk="1" latinLnBrk="0" hangingPunct="1">
              <a:spcBef>
                <a:spcPct val="20000"/>
              </a:spcBef>
              <a:buFont typeface="Arial" panose="020B0604020202020204" pitchFamily="34" charset="0"/>
              <a:buNone/>
            </a:pPr>
            <a:r>
              <a:rPr lang="en-US" smtClean="0"/>
              <a:t>Click to edit Master text styles</a:t>
            </a:r>
          </a:p>
          <a:p>
            <a:pPr marL="0" lvl="1" indent="0" algn="l" defTabSz="685800" rtl="0" eaLnBrk="1" latinLnBrk="0" hangingPunct="1">
              <a:spcBef>
                <a:spcPct val="20000"/>
              </a:spcBef>
              <a:buFont typeface="Arial" panose="020B0604020202020204" pitchFamily="34" charset="0"/>
              <a:buNone/>
            </a:pPr>
            <a:r>
              <a:rPr lang="en-US" smtClean="0"/>
              <a:t>Second level</a:t>
            </a:r>
          </a:p>
          <a:p>
            <a:pPr marL="0" lvl="2" indent="0" algn="l" defTabSz="685800" rtl="0" eaLnBrk="1" latinLnBrk="0" hangingPunct="1">
              <a:spcBef>
                <a:spcPct val="20000"/>
              </a:spcBef>
              <a:buFont typeface="Arial" panose="020B0604020202020204" pitchFamily="34" charset="0"/>
              <a:buNone/>
            </a:pPr>
            <a:r>
              <a:rPr lang="en-US" smtClean="0"/>
              <a:t>Third level</a:t>
            </a:r>
          </a:p>
          <a:p>
            <a:pPr marL="0" lvl="3" indent="0" algn="l" defTabSz="685800" rtl="0" eaLnBrk="1" latinLnBrk="0" hangingPunct="1">
              <a:spcBef>
                <a:spcPct val="20000"/>
              </a:spcBef>
              <a:buFont typeface="Arial" panose="020B0604020202020204" pitchFamily="34" charset="0"/>
              <a:buNone/>
            </a:pPr>
            <a:r>
              <a:rPr lang="en-US" smtClean="0"/>
              <a:t>Fourth level</a:t>
            </a:r>
          </a:p>
        </p:txBody>
      </p:sp>
    </p:spTree>
    <p:extLst>
      <p:ext uri="{BB962C8B-B14F-4D97-AF65-F5344CB8AC3E}">
        <p14:creationId xmlns:p14="http://schemas.microsoft.com/office/powerpoint/2010/main" val="26591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838200" y="6356962"/>
            <a:ext cx="2743200" cy="365125"/>
          </a:xfrm>
          <a:prstGeom prst="rect">
            <a:avLst/>
          </a:prstGeom>
        </p:spPr>
        <p:txBody>
          <a:bodyPr/>
          <a:lstStyle/>
          <a:p>
            <a:fld id="{32CF0808-C6BD-46AF-A4BD-C281BC3F257F}" type="datetimeFigureOut">
              <a:rPr lang="en-CA" smtClean="0">
                <a:solidFill>
                  <a:prstClr val="black">
                    <a:tint val="75000"/>
                  </a:prstClr>
                </a:solidFill>
              </a:rPr>
              <a:pPr/>
              <a:t>21/02/2016</a:t>
            </a:fld>
            <a:endParaRPr lang="en-CA" dirty="0">
              <a:solidFill>
                <a:prstClr val="black">
                  <a:tint val="75000"/>
                </a:prstClr>
              </a:solidFill>
            </a:endParaRPr>
          </a:p>
        </p:txBody>
      </p:sp>
      <p:sp>
        <p:nvSpPr>
          <p:cNvPr id="4" name="Footer Placeholder 3"/>
          <p:cNvSpPr>
            <a:spLocks noGrp="1"/>
          </p:cNvSpPr>
          <p:nvPr>
            <p:ph type="ftr" sz="quarter" idx="11"/>
          </p:nvPr>
        </p:nvSpPr>
        <p:spPr>
          <a:xfrm>
            <a:off x="4038600" y="6356962"/>
            <a:ext cx="4114800" cy="365125"/>
          </a:xfrm>
          <a:prstGeom prst="rect">
            <a:avLst/>
          </a:prstGeom>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a:xfrm>
            <a:off x="8610600" y="6356962"/>
            <a:ext cx="2743200" cy="365125"/>
          </a:xfrm>
          <a:prstGeom prst="rect">
            <a:avLst/>
          </a:prstGeom>
        </p:spPr>
        <p:txBody>
          <a:bodyPr/>
          <a:lstStyle/>
          <a:p>
            <a:fld id="{EF539C1E-2AE8-4066-908F-AE07C79C293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16147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11" name="Text Placeholder 5"/>
          <p:cNvSpPr>
            <a:spLocks noGrp="1"/>
          </p:cNvSpPr>
          <p:nvPr>
            <p:ph type="body" sz="quarter" idx="10" hasCustomPrompt="1"/>
          </p:nvPr>
        </p:nvSpPr>
        <p:spPr>
          <a:xfrm>
            <a:off x="609603" y="2331062"/>
            <a:ext cx="4889500" cy="599499"/>
          </a:xfrm>
          <a:prstGeom prst="rect">
            <a:avLst/>
          </a:prstGeom>
        </p:spPr>
        <p:txBody>
          <a:bodyPr/>
          <a:lstStyle>
            <a:lvl1pPr>
              <a:buNone/>
              <a:defRPr sz="2250" b="1">
                <a:solidFill>
                  <a:srgbClr val="EE9430"/>
                </a:solidFill>
                <a:latin typeface="Cambria" panose="02040503050406030204" pitchFamily="18" charset="0"/>
              </a:defRPr>
            </a:lvl1pPr>
          </a:lstStyle>
          <a:p>
            <a:pPr lvl="0"/>
            <a:r>
              <a:rPr lang="en-US" dirty="0" smtClean="0"/>
              <a:t>Sub-title</a:t>
            </a:r>
            <a:endParaRPr lang="en-US" dirty="0"/>
          </a:p>
        </p:txBody>
      </p:sp>
      <p:sp>
        <p:nvSpPr>
          <p:cNvPr id="12" name="Text Placeholder 7"/>
          <p:cNvSpPr>
            <a:spLocks noGrp="1"/>
          </p:cNvSpPr>
          <p:nvPr>
            <p:ph type="body" sz="quarter" idx="11" hasCustomPrompt="1"/>
          </p:nvPr>
        </p:nvSpPr>
        <p:spPr>
          <a:xfrm>
            <a:off x="5702303" y="2331062"/>
            <a:ext cx="4838700" cy="599499"/>
          </a:xfrm>
          <a:prstGeom prst="rect">
            <a:avLst/>
          </a:prstGeom>
        </p:spPr>
        <p:txBody>
          <a:bodyPr>
            <a:normAutofit/>
          </a:bodyPr>
          <a:lstStyle>
            <a:lvl1pPr marL="0" indent="0">
              <a:buNone/>
              <a:defRPr lang="en-US" sz="2250" b="1" kern="1200" dirty="0">
                <a:solidFill>
                  <a:srgbClr val="EE9430"/>
                </a:solidFill>
                <a:latin typeface="Cambria" panose="02040503050406030204" pitchFamily="18" charset="0"/>
                <a:ea typeface="+mn-ea"/>
                <a:cs typeface="+mn-cs"/>
              </a:defRPr>
            </a:lvl1pPr>
          </a:lstStyle>
          <a:p>
            <a:pPr marL="171450" lvl="0" indent="-171450" algn="l" defTabSz="685800" rtl="0" eaLnBrk="1" latinLnBrk="0" hangingPunct="1">
              <a:lnSpc>
                <a:spcPct val="90000"/>
              </a:lnSpc>
              <a:spcBef>
                <a:spcPts val="750"/>
              </a:spcBef>
              <a:buFont typeface="Arial" panose="020B0604020202020204" pitchFamily="34" charset="0"/>
              <a:buNone/>
            </a:pPr>
            <a:r>
              <a:rPr lang="en-US" dirty="0" smtClean="0"/>
              <a:t>Sub-title</a:t>
            </a:r>
            <a:endParaRPr lang="en-US" dirty="0"/>
          </a:p>
        </p:txBody>
      </p:sp>
      <p:sp>
        <p:nvSpPr>
          <p:cNvPr id="13" name="Text Placeholder 9"/>
          <p:cNvSpPr>
            <a:spLocks noGrp="1"/>
          </p:cNvSpPr>
          <p:nvPr>
            <p:ph type="body" sz="quarter" idx="12" hasCustomPrompt="1"/>
          </p:nvPr>
        </p:nvSpPr>
        <p:spPr>
          <a:xfrm>
            <a:off x="609603" y="3016863"/>
            <a:ext cx="4889500" cy="3419475"/>
          </a:xfrm>
          <a:prstGeom prst="rect">
            <a:avLst/>
          </a:prstGeom>
        </p:spPr>
        <p:txBody>
          <a:bodyPr/>
          <a:lstStyle>
            <a:lvl1pPr marL="0" marR="0" indent="0" algn="l" defTabSz="685800" rtl="0" eaLnBrk="1" fontAlgn="auto" latinLnBrk="0" hangingPunct="1">
              <a:lnSpc>
                <a:spcPct val="100000"/>
              </a:lnSpc>
              <a:spcBef>
                <a:spcPct val="20000"/>
              </a:spcBef>
              <a:spcAft>
                <a:spcPts val="0"/>
              </a:spcAft>
              <a:buClr>
                <a:srgbClr val="EC1F2E"/>
              </a:buClr>
              <a:buSzPct val="80000"/>
              <a:buFont typeface="Courier New" pitchFamily="49" charset="0"/>
              <a:buNone/>
              <a:tabLst/>
              <a:defRPr sz="1050" baseline="0">
                <a:solidFill>
                  <a:schemeClr val="tx1"/>
                </a:solidFill>
              </a:defRPr>
            </a:lvl1pPr>
          </a:lstStyle>
          <a:p>
            <a:pPr marL="0" marR="0" lvl="0" indent="0" algn="l" defTabSz="685800" rtl="0" eaLnBrk="1" fontAlgn="auto" latinLnBrk="0" hangingPunct="1">
              <a:lnSpc>
                <a:spcPct val="100000"/>
              </a:lnSpc>
              <a:spcBef>
                <a:spcPct val="20000"/>
              </a:spcBef>
              <a:spcAft>
                <a:spcPts val="0"/>
              </a:spcAft>
              <a:buClr>
                <a:srgbClr val="EC1F2E"/>
              </a:buClr>
              <a:buSzPct val="80000"/>
              <a:buFont typeface="Courier New" pitchFamily="49" charset="0"/>
              <a:buNone/>
              <a:tabLst/>
              <a:defRPr/>
            </a:pPr>
            <a:r>
              <a:rPr lang="en-US" sz="1800" dirty="0" err="1" smtClean="0"/>
              <a:t>Lorem</a:t>
            </a:r>
            <a:r>
              <a:rPr lang="en-US" sz="1800" dirty="0" smtClean="0"/>
              <a:t> </a:t>
            </a:r>
            <a:r>
              <a:rPr lang="en-US" sz="1800" dirty="0" err="1" smtClean="0"/>
              <a:t>ipsum</a:t>
            </a:r>
            <a:r>
              <a:rPr lang="en-US" sz="1800" dirty="0" smtClean="0"/>
              <a:t> dolor sit </a:t>
            </a:r>
            <a:r>
              <a:rPr lang="en-US" sz="1800" dirty="0" err="1" smtClean="0"/>
              <a:t>amet</a:t>
            </a:r>
            <a:r>
              <a:rPr lang="en-US" sz="1800" dirty="0" smtClean="0"/>
              <a:t>, </a:t>
            </a:r>
            <a:r>
              <a:rPr lang="en-US" sz="1800" dirty="0" err="1" smtClean="0"/>
              <a:t>consectetuer</a:t>
            </a:r>
            <a:r>
              <a:rPr lang="en-US" sz="1800" dirty="0" smtClean="0"/>
              <a:t> </a:t>
            </a:r>
            <a:r>
              <a:rPr lang="en-US" sz="1800" dirty="0" err="1" smtClean="0"/>
              <a:t>adipiscing</a:t>
            </a:r>
            <a:r>
              <a:rPr lang="en-US" sz="1800" dirty="0" smtClean="0"/>
              <a:t> </a:t>
            </a:r>
            <a:r>
              <a:rPr lang="en-US" sz="1800" dirty="0" err="1" smtClean="0"/>
              <a:t>elit</a:t>
            </a:r>
            <a:r>
              <a:rPr lang="en-US" sz="1800" dirty="0" smtClean="0"/>
              <a:t>. </a:t>
            </a:r>
            <a:r>
              <a:rPr lang="en-US" sz="1800" dirty="0" err="1" smtClean="0"/>
              <a:t>Aenean</a:t>
            </a:r>
            <a:r>
              <a:rPr lang="en-US" sz="1800" dirty="0" smtClean="0"/>
              <a:t> </a:t>
            </a:r>
            <a:r>
              <a:rPr lang="en-US" sz="1800" dirty="0" err="1" smtClean="0"/>
              <a:t>commodo</a:t>
            </a:r>
            <a:r>
              <a:rPr lang="en-US" sz="1800" dirty="0" smtClean="0"/>
              <a:t> </a:t>
            </a:r>
            <a:r>
              <a:rPr lang="en-US" sz="1800" dirty="0" err="1" smtClean="0"/>
              <a:t>ligula</a:t>
            </a:r>
            <a:r>
              <a:rPr lang="en-US" sz="1800" dirty="0" smtClean="0"/>
              <a:t> </a:t>
            </a:r>
            <a:r>
              <a:rPr lang="en-US" sz="1800" dirty="0" err="1" smtClean="0"/>
              <a:t>eget</a:t>
            </a:r>
            <a:r>
              <a:rPr lang="en-US" sz="1800" dirty="0" smtClean="0"/>
              <a:t> dolor. </a:t>
            </a:r>
            <a:r>
              <a:rPr lang="en-US" sz="1800" dirty="0" err="1" smtClean="0"/>
              <a:t>Aenean</a:t>
            </a:r>
            <a:r>
              <a:rPr lang="en-US" sz="1800" dirty="0" smtClean="0"/>
              <a:t> </a:t>
            </a:r>
            <a:r>
              <a:rPr lang="en-US" sz="1800" dirty="0" err="1" smtClean="0"/>
              <a:t>massa</a:t>
            </a:r>
            <a:r>
              <a:rPr lang="en-US" sz="1800" dirty="0" smtClean="0"/>
              <a:t>. Cum </a:t>
            </a:r>
            <a:r>
              <a:rPr lang="en-US" sz="1800" dirty="0" err="1" smtClean="0"/>
              <a:t>sociis</a:t>
            </a:r>
            <a:r>
              <a:rPr lang="en-US" sz="1800" dirty="0" smtClean="0"/>
              <a:t> </a:t>
            </a:r>
            <a:r>
              <a:rPr lang="en-US" sz="1800" dirty="0" err="1" smtClean="0"/>
              <a:t>natoque</a:t>
            </a:r>
            <a:r>
              <a:rPr lang="en-US" sz="1800" dirty="0" smtClean="0"/>
              <a:t> </a:t>
            </a:r>
            <a:r>
              <a:rPr lang="en-US" sz="1800" dirty="0" err="1" smtClean="0"/>
              <a:t>penatibus</a:t>
            </a:r>
            <a:r>
              <a:rPr lang="en-US" sz="1800" dirty="0" smtClean="0"/>
              <a:t> et </a:t>
            </a:r>
            <a:r>
              <a:rPr lang="en-US" sz="1800" dirty="0" err="1" smtClean="0"/>
              <a:t>magnis</a:t>
            </a:r>
            <a:r>
              <a:rPr lang="en-US" sz="1800" dirty="0" smtClean="0"/>
              <a:t> </a:t>
            </a:r>
            <a:r>
              <a:rPr lang="en-US" sz="1800" dirty="0" err="1" smtClean="0"/>
              <a:t>dis</a:t>
            </a:r>
            <a:r>
              <a:rPr lang="en-US" sz="1800" dirty="0" smtClean="0"/>
              <a:t> parturient </a:t>
            </a:r>
            <a:r>
              <a:rPr lang="en-US" sz="1800" dirty="0" err="1" smtClean="0"/>
              <a:t>montes</a:t>
            </a:r>
            <a:r>
              <a:rPr lang="en-US" sz="1800" dirty="0" smtClean="0"/>
              <a:t>, </a:t>
            </a:r>
            <a:r>
              <a:rPr lang="en-US" sz="1800" dirty="0" err="1" smtClean="0"/>
              <a:t>nascetur</a:t>
            </a:r>
            <a:r>
              <a:rPr lang="en-US" sz="1800" dirty="0" smtClean="0"/>
              <a:t> </a:t>
            </a:r>
            <a:r>
              <a:rPr lang="en-US" sz="1800" dirty="0" err="1" smtClean="0"/>
              <a:t>ridiculus</a:t>
            </a:r>
            <a:r>
              <a:rPr lang="en-US" sz="1800" dirty="0" smtClean="0"/>
              <a:t> mus. </a:t>
            </a:r>
            <a:endParaRPr lang="en-US" dirty="0" smtClean="0"/>
          </a:p>
          <a:p>
            <a:pPr lvl="0"/>
            <a:endParaRPr lang="en-US" dirty="0"/>
          </a:p>
        </p:txBody>
      </p:sp>
      <p:sp>
        <p:nvSpPr>
          <p:cNvPr id="19" name="Text Placeholder 9"/>
          <p:cNvSpPr>
            <a:spLocks noGrp="1"/>
          </p:cNvSpPr>
          <p:nvPr>
            <p:ph type="body" sz="quarter" idx="13" hasCustomPrompt="1"/>
          </p:nvPr>
        </p:nvSpPr>
        <p:spPr>
          <a:xfrm>
            <a:off x="5702303" y="3004163"/>
            <a:ext cx="4838700" cy="3419475"/>
          </a:xfrm>
          <a:prstGeom prst="rect">
            <a:avLst/>
          </a:prstGeom>
        </p:spPr>
        <p:txBody>
          <a:bodyPr>
            <a:normAutofit/>
          </a:bodyPr>
          <a:lstStyle>
            <a:lvl1pPr marL="0" indent="0">
              <a:buClr>
                <a:srgbClr val="EC1F2E"/>
              </a:buClr>
              <a:buSzPct val="80000"/>
              <a:buFont typeface="Courier New" pitchFamily="49" charset="0"/>
              <a:buNone/>
              <a:defRPr sz="1050" b="0" baseline="0">
                <a:solidFill>
                  <a:schemeClr val="tx1"/>
                </a:solidFill>
              </a:defRPr>
            </a:lvl1pPr>
            <a:lvl2pPr>
              <a:defRPr b="1"/>
            </a:lvl2pPr>
            <a:lvl3pPr>
              <a:defRPr b="1"/>
            </a:lvl3pPr>
            <a:lvl4pPr>
              <a:defRPr b="1"/>
            </a:lvl4pPr>
            <a:lvl5pPr>
              <a:defRPr b="1"/>
            </a:lvl5pPr>
          </a:lstStyle>
          <a:p>
            <a:pPr lvl="0"/>
            <a:r>
              <a:rPr lang="en-US" sz="1800" dirty="0" err="1" smtClean="0"/>
              <a:t>Lorem</a:t>
            </a:r>
            <a:r>
              <a:rPr lang="en-US" sz="1800" dirty="0" smtClean="0"/>
              <a:t> </a:t>
            </a:r>
            <a:r>
              <a:rPr lang="en-US" sz="1800" dirty="0" err="1" smtClean="0"/>
              <a:t>ipsum</a:t>
            </a:r>
            <a:r>
              <a:rPr lang="en-US" sz="1800" dirty="0" smtClean="0"/>
              <a:t> dolor sit </a:t>
            </a:r>
            <a:r>
              <a:rPr lang="en-US" sz="1800" dirty="0" err="1" smtClean="0"/>
              <a:t>amet</a:t>
            </a:r>
            <a:r>
              <a:rPr lang="en-US" sz="1800" dirty="0" smtClean="0"/>
              <a:t>, </a:t>
            </a:r>
            <a:r>
              <a:rPr lang="en-US" sz="1800" dirty="0" err="1" smtClean="0"/>
              <a:t>consectetuer</a:t>
            </a:r>
            <a:r>
              <a:rPr lang="en-US" sz="1800" dirty="0" smtClean="0"/>
              <a:t> </a:t>
            </a:r>
            <a:r>
              <a:rPr lang="en-US" sz="1800" dirty="0" err="1" smtClean="0"/>
              <a:t>adipiscing</a:t>
            </a:r>
            <a:r>
              <a:rPr lang="en-US" sz="1800" dirty="0" smtClean="0"/>
              <a:t> </a:t>
            </a:r>
            <a:r>
              <a:rPr lang="en-US" sz="1800" dirty="0" err="1" smtClean="0"/>
              <a:t>elit</a:t>
            </a:r>
            <a:r>
              <a:rPr lang="en-US" sz="1800" dirty="0" smtClean="0"/>
              <a:t>. </a:t>
            </a:r>
            <a:r>
              <a:rPr lang="en-US" sz="1800" dirty="0" err="1" smtClean="0"/>
              <a:t>Aenean</a:t>
            </a:r>
            <a:r>
              <a:rPr lang="en-US" sz="1800" dirty="0" smtClean="0"/>
              <a:t> </a:t>
            </a:r>
            <a:r>
              <a:rPr lang="en-US" sz="1800" dirty="0" err="1" smtClean="0"/>
              <a:t>commodo</a:t>
            </a:r>
            <a:r>
              <a:rPr lang="en-US" sz="1800" dirty="0" smtClean="0"/>
              <a:t> </a:t>
            </a:r>
            <a:r>
              <a:rPr lang="en-US" sz="1800" dirty="0" err="1" smtClean="0"/>
              <a:t>ligula</a:t>
            </a:r>
            <a:r>
              <a:rPr lang="en-US" sz="1800" dirty="0" smtClean="0"/>
              <a:t> </a:t>
            </a:r>
            <a:r>
              <a:rPr lang="en-US" sz="1800" dirty="0" err="1" smtClean="0"/>
              <a:t>eget</a:t>
            </a:r>
            <a:r>
              <a:rPr lang="en-US" sz="1800" dirty="0" smtClean="0"/>
              <a:t> dolor. </a:t>
            </a:r>
            <a:r>
              <a:rPr lang="en-US" sz="1800" dirty="0" err="1" smtClean="0"/>
              <a:t>Aenean</a:t>
            </a:r>
            <a:r>
              <a:rPr lang="en-US" sz="1800" dirty="0" smtClean="0"/>
              <a:t> </a:t>
            </a:r>
            <a:r>
              <a:rPr lang="en-US" sz="1800" dirty="0" err="1" smtClean="0"/>
              <a:t>massa</a:t>
            </a:r>
            <a:r>
              <a:rPr lang="en-US" sz="1800" dirty="0" smtClean="0"/>
              <a:t>. Cum </a:t>
            </a:r>
            <a:r>
              <a:rPr lang="en-US" sz="1800" dirty="0" err="1" smtClean="0"/>
              <a:t>sociis</a:t>
            </a:r>
            <a:r>
              <a:rPr lang="en-US" sz="1800" dirty="0" smtClean="0"/>
              <a:t> </a:t>
            </a:r>
            <a:r>
              <a:rPr lang="en-US" sz="1800" dirty="0" err="1" smtClean="0"/>
              <a:t>natoque</a:t>
            </a:r>
            <a:r>
              <a:rPr lang="en-US" sz="1800" dirty="0" smtClean="0"/>
              <a:t> </a:t>
            </a:r>
            <a:r>
              <a:rPr lang="en-US" sz="1800" dirty="0" err="1" smtClean="0"/>
              <a:t>penatibus</a:t>
            </a:r>
            <a:r>
              <a:rPr lang="en-US" sz="1800" dirty="0" smtClean="0"/>
              <a:t> et </a:t>
            </a:r>
            <a:r>
              <a:rPr lang="en-US" sz="1800" dirty="0" err="1" smtClean="0"/>
              <a:t>magnis</a:t>
            </a:r>
            <a:r>
              <a:rPr lang="en-US" sz="1800" dirty="0" smtClean="0"/>
              <a:t> </a:t>
            </a:r>
            <a:r>
              <a:rPr lang="en-US" sz="1800" dirty="0" err="1" smtClean="0"/>
              <a:t>dis</a:t>
            </a:r>
            <a:r>
              <a:rPr lang="en-US" sz="1800" dirty="0" smtClean="0"/>
              <a:t> parturient </a:t>
            </a:r>
            <a:r>
              <a:rPr lang="en-US" sz="1800" dirty="0" err="1" smtClean="0"/>
              <a:t>montes</a:t>
            </a:r>
            <a:r>
              <a:rPr lang="en-US" sz="1800" dirty="0" smtClean="0"/>
              <a:t>, </a:t>
            </a:r>
            <a:r>
              <a:rPr lang="en-US" sz="1800" dirty="0" err="1" smtClean="0"/>
              <a:t>nascetur</a:t>
            </a:r>
            <a:r>
              <a:rPr lang="en-US" sz="1800" dirty="0" smtClean="0"/>
              <a:t> </a:t>
            </a:r>
            <a:r>
              <a:rPr lang="en-US" sz="1800" dirty="0" err="1" smtClean="0"/>
              <a:t>ridiculus</a:t>
            </a:r>
            <a:r>
              <a:rPr lang="en-US" sz="1800" dirty="0" smtClean="0"/>
              <a:t> mus.</a:t>
            </a:r>
            <a:endParaRPr lang="en-US" dirty="0"/>
          </a:p>
        </p:txBody>
      </p:sp>
      <p:sp>
        <p:nvSpPr>
          <p:cNvPr id="20" name="Title 2"/>
          <p:cNvSpPr>
            <a:spLocks noGrp="1"/>
          </p:cNvSpPr>
          <p:nvPr>
            <p:ph type="title" hasCustomPrompt="1"/>
          </p:nvPr>
        </p:nvSpPr>
        <p:spPr>
          <a:xfrm>
            <a:off x="609603" y="1417638"/>
            <a:ext cx="10477500" cy="887412"/>
          </a:xfrm>
          <a:prstGeom prst="rect">
            <a:avLst/>
          </a:prstGeom>
        </p:spPr>
        <p:txBody>
          <a:bodyPr/>
          <a:lstStyle>
            <a:lvl1pPr algn="l">
              <a:defRPr sz="2850" b="1">
                <a:solidFill>
                  <a:srgbClr val="0084CB"/>
                </a:solidFill>
                <a:latin typeface="Cambria" panose="02040503050406030204" pitchFamily="18" charset="0"/>
              </a:defRPr>
            </a:lvl1pPr>
          </a:lstStyle>
          <a:p>
            <a:r>
              <a:rPr lang="en-US" dirty="0" smtClean="0"/>
              <a:t>Page title</a:t>
            </a:r>
            <a:endParaRPr lang="en-US" dirty="0"/>
          </a:p>
        </p:txBody>
      </p:sp>
    </p:spTree>
    <p:extLst>
      <p:ext uri="{BB962C8B-B14F-4D97-AF65-F5344CB8AC3E}">
        <p14:creationId xmlns:p14="http://schemas.microsoft.com/office/powerpoint/2010/main" val="271010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32045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9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601" y="98667"/>
            <a:ext cx="12268820" cy="1373442"/>
          </a:xfrm>
          <a:prstGeom prst="rect">
            <a:avLst/>
          </a:prstGeom>
        </p:spPr>
      </p:pic>
      <p:sp>
        <p:nvSpPr>
          <p:cNvPr id="2" name="Title Placeholder 1"/>
          <p:cNvSpPr>
            <a:spLocks noGrp="1"/>
          </p:cNvSpPr>
          <p:nvPr>
            <p:ph type="title"/>
          </p:nvPr>
        </p:nvSpPr>
        <p:spPr>
          <a:xfrm>
            <a:off x="203200" y="0"/>
            <a:ext cx="11480800" cy="1219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1" y="1464882"/>
            <a:ext cx="11480801" cy="50121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flipH="1" flipV="1">
            <a:off x="-32602" y="0"/>
            <a:ext cx="12268820" cy="182880"/>
          </a:xfrm>
          <a:prstGeom prst="rect">
            <a:avLst/>
          </a:prstGeom>
          <a:gradFill>
            <a:gsLst>
              <a:gs pos="0">
                <a:srgbClr val="EF6526"/>
              </a:gs>
              <a:gs pos="100000">
                <a:srgbClr val="EE21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a:xfrm flipH="1" flipV="1">
            <a:off x="-13936" y="6627115"/>
            <a:ext cx="12200992" cy="248151"/>
          </a:xfrm>
          <a:prstGeom prst="rect">
            <a:avLst/>
          </a:prstGeom>
          <a:gradFill>
            <a:gsLst>
              <a:gs pos="0">
                <a:srgbClr val="EE212D"/>
              </a:gs>
              <a:gs pos="100000">
                <a:srgbClr val="EF65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051" name="Picture 3" descr="Collective_Impact_Logo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79202" y="5962350"/>
            <a:ext cx="540807" cy="59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30060" y="6096002"/>
            <a:ext cx="547541" cy="415989"/>
          </a:xfrm>
          <a:prstGeom prst="rect">
            <a:avLst/>
          </a:prstGeom>
        </p:spPr>
      </p:pic>
    </p:spTree>
    <p:extLst>
      <p:ext uri="{BB962C8B-B14F-4D97-AF65-F5344CB8AC3E}">
        <p14:creationId xmlns:p14="http://schemas.microsoft.com/office/powerpoint/2010/main" val="433269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p:txStyles>
    <p:titleStyle>
      <a:lvl1pPr algn="ctr" defTabSz="685800" rtl="0" eaLnBrk="1" latinLnBrk="0" hangingPunct="1">
        <a:spcBef>
          <a:spcPct val="0"/>
        </a:spcBef>
        <a:buNone/>
        <a:defRPr sz="3600" kern="1200">
          <a:solidFill>
            <a:schemeClr val="bg1"/>
          </a:solidFill>
          <a:latin typeface="+mj-lt"/>
          <a:ea typeface="+mj-ea"/>
          <a:cs typeface="+mj-cs"/>
        </a:defRPr>
      </a:lvl1pPr>
    </p:titleStyle>
    <p:bodyStyle>
      <a:lvl1pPr marL="0" indent="0" algn="l" defTabSz="685800" rtl="0" eaLnBrk="1" latinLnBrk="0" hangingPunct="1">
        <a:spcBef>
          <a:spcPct val="20000"/>
        </a:spcBef>
        <a:spcAft>
          <a:spcPts val="600"/>
        </a:spcAft>
        <a:buFont typeface="Arial" panose="020B0604020202020204" pitchFamily="34" charset="0"/>
        <a:buNone/>
        <a:defRPr sz="2400" b="1" kern="1200">
          <a:solidFill>
            <a:srgbClr val="7030A0"/>
          </a:solidFill>
          <a:latin typeface="+mj-lt"/>
          <a:ea typeface="+mn-ea"/>
          <a:cs typeface="+mn-cs"/>
        </a:defRPr>
      </a:lvl1pPr>
      <a:lvl2pPr marL="557213" indent="-214313" algn="l" defTabSz="685800" rtl="0" eaLnBrk="1" latinLnBrk="0" hangingPunct="1">
        <a:spcBef>
          <a:spcPct val="20000"/>
        </a:spcBef>
        <a:spcAft>
          <a:spcPts val="600"/>
        </a:spcAft>
        <a:buClr>
          <a:srgbClr val="13A64E"/>
        </a:buClr>
        <a:buFont typeface="Wingdings" panose="05000000000000000000" pitchFamily="2" charset="2"/>
        <a:buChar char="§"/>
        <a:defRPr sz="2250" kern="1200">
          <a:solidFill>
            <a:schemeClr val="tx1"/>
          </a:solidFill>
          <a:latin typeface="+mj-lt"/>
          <a:ea typeface="+mn-ea"/>
          <a:cs typeface="+mn-cs"/>
        </a:defRPr>
      </a:lvl2pPr>
      <a:lvl3pPr marL="857250" indent="-171450" algn="l" defTabSz="685800" rtl="0" eaLnBrk="1" latinLnBrk="0" hangingPunct="1">
        <a:spcBef>
          <a:spcPct val="20000"/>
        </a:spcBef>
        <a:spcAft>
          <a:spcPts val="600"/>
        </a:spcAft>
        <a:buClr>
          <a:srgbClr val="13A64E"/>
        </a:buClr>
        <a:buFont typeface="Arial" panose="020B0604020202020204" pitchFamily="34" charset="0"/>
        <a:buChar char="•"/>
        <a:defRPr sz="2250" kern="1200">
          <a:solidFill>
            <a:schemeClr val="tx1"/>
          </a:solidFill>
          <a:latin typeface="+mj-lt"/>
          <a:ea typeface="+mn-ea"/>
          <a:cs typeface="+mn-cs"/>
        </a:defRPr>
      </a:lvl3pPr>
      <a:lvl4pPr marL="1200150" indent="-171450" algn="l" defTabSz="685800" rtl="0" eaLnBrk="1" latinLnBrk="0" hangingPunct="1">
        <a:spcBef>
          <a:spcPct val="20000"/>
        </a:spcBef>
        <a:spcAft>
          <a:spcPts val="600"/>
        </a:spcAft>
        <a:buClr>
          <a:srgbClr val="13A64E"/>
        </a:buClr>
        <a:buFont typeface="Wingdings" panose="05000000000000000000" pitchFamily="2" charset="2"/>
        <a:buChar char="§"/>
        <a:defRPr sz="2250" kern="1200">
          <a:solidFill>
            <a:schemeClr val="tx1"/>
          </a:solidFill>
          <a:latin typeface="+mj-lt"/>
          <a:ea typeface="+mn-ea"/>
          <a:cs typeface="+mn-cs"/>
        </a:defRPr>
      </a:lvl4pPr>
      <a:lvl5pPr marL="1543050" indent="-171450" algn="l" defTabSz="685800" rtl="0" eaLnBrk="1" latinLnBrk="0" hangingPunct="1">
        <a:spcBef>
          <a:spcPct val="20000"/>
        </a:spcBef>
        <a:spcAft>
          <a:spcPts val="600"/>
        </a:spcAft>
        <a:buClr>
          <a:srgbClr val="13A64E"/>
        </a:buClr>
        <a:buFont typeface="Arial" panose="020B0604020202020204" pitchFamily="34" charset="0"/>
        <a:buChar char="•"/>
        <a:defRPr sz="2250" kern="1200">
          <a:solidFill>
            <a:schemeClr val="tx1"/>
          </a:solidFill>
          <a:latin typeface="+mj-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healthystartepic.org/epic-framework/epic-framework-overview/partner-for-collective-impac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hyperlink" Target="http://cc.readytalk.com/play?id=5cep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Applying </a:t>
            </a:r>
            <a:r>
              <a:rPr lang="en-US" dirty="0" smtClean="0"/>
              <a:t>Collective Impact</a:t>
            </a:r>
            <a:br>
              <a:rPr lang="en-US" dirty="0" smtClean="0"/>
            </a:br>
            <a:r>
              <a:rPr lang="en-US" dirty="0" smtClean="0"/>
              <a:t>to a Healthy Start CAN/CI Initiative </a:t>
            </a:r>
            <a:endParaRPr lang="en-US" dirty="0"/>
          </a:p>
        </p:txBody>
      </p:sp>
      <p:sp>
        <p:nvSpPr>
          <p:cNvPr id="3" name="Subtitle 2"/>
          <p:cNvSpPr>
            <a:spLocks noGrp="1"/>
          </p:cNvSpPr>
          <p:nvPr>
            <p:ph type="subTitle" idx="1"/>
          </p:nvPr>
        </p:nvSpPr>
        <p:spPr/>
        <p:txBody>
          <a:bodyPr>
            <a:normAutofit/>
          </a:bodyPr>
          <a:lstStyle/>
          <a:p>
            <a:r>
              <a:rPr lang="en-US" dirty="0" smtClean="0"/>
              <a:t>Peer Learning Network Call #1</a:t>
            </a:r>
          </a:p>
          <a:p>
            <a:r>
              <a:rPr lang="en-US" dirty="0" smtClean="0"/>
              <a:t>June 2015 </a:t>
            </a:r>
            <a:endParaRPr lang="en-US" dirty="0"/>
          </a:p>
        </p:txBody>
      </p:sp>
    </p:spTree>
    <p:extLst>
      <p:ext uri="{BB962C8B-B14F-4D97-AF65-F5344CB8AC3E}">
        <p14:creationId xmlns:p14="http://schemas.microsoft.com/office/powerpoint/2010/main" val="1499585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475" y="1470212"/>
            <a:ext cx="11582643" cy="5105400"/>
          </a:xfrm>
        </p:spPr>
        <p:txBody>
          <a:bodyPr>
            <a:normAutofit/>
          </a:bodyPr>
          <a:lstStyle/>
          <a:p>
            <a:pPr marL="457200" indent="-457200">
              <a:buAutoNum type="arabicParenR"/>
            </a:pPr>
            <a:r>
              <a:rPr lang="en-US" sz="2000" dirty="0" smtClean="0"/>
              <a:t>Who from my team or stakeholders would benefit from this information?</a:t>
            </a:r>
          </a:p>
          <a:p>
            <a:pPr marL="457200" indent="-457200">
              <a:buAutoNum type="arabicParenR"/>
            </a:pPr>
            <a:r>
              <a:rPr lang="en-US" sz="2000" dirty="0" smtClean="0"/>
              <a:t>What would make me feel more confident presenting a CI Overview to my team and/or stakeholders?</a:t>
            </a:r>
          </a:p>
          <a:p>
            <a:pPr marL="457200" indent="-457200">
              <a:buAutoNum type="arabicParenR"/>
            </a:pPr>
            <a:r>
              <a:rPr lang="en-US" sz="2000" dirty="0" smtClean="0"/>
              <a:t>Where does my CAN fall on the CI Spectrum?</a:t>
            </a:r>
          </a:p>
          <a:p>
            <a:pPr marL="457200" indent="-457200">
              <a:buAutoNum type="arabicParenR"/>
            </a:pPr>
            <a:r>
              <a:rPr lang="en-US" sz="2000" dirty="0" smtClean="0"/>
              <a:t>Where would I like us to be one year from now?</a:t>
            </a:r>
          </a:p>
          <a:p>
            <a:pPr marL="457200" indent="-457200">
              <a:buAutoNum type="arabicParenR"/>
            </a:pPr>
            <a:r>
              <a:rPr lang="en-US" sz="2000" dirty="0" smtClean="0"/>
              <a:t>Do I need (new) champion(s) to accomplish this?</a:t>
            </a:r>
          </a:p>
          <a:p>
            <a:pPr marL="457200" indent="-457200">
              <a:buAutoNum type="arabicParenR"/>
            </a:pPr>
            <a:r>
              <a:rPr lang="en-US" sz="2000" dirty="0" smtClean="0"/>
              <a:t>If so, how can I start to engage them in a meaningful way?</a:t>
            </a:r>
          </a:p>
          <a:p>
            <a:pPr>
              <a:spcBef>
                <a:spcPts val="1200"/>
              </a:spcBef>
            </a:pPr>
            <a:r>
              <a:rPr lang="en-US" sz="1600" u="sng" dirty="0" smtClean="0">
                <a:solidFill>
                  <a:srgbClr val="00B050"/>
                </a:solidFill>
              </a:rPr>
              <a:t>Other resources: </a:t>
            </a:r>
          </a:p>
          <a:p>
            <a:pPr>
              <a:spcBef>
                <a:spcPts val="1200"/>
              </a:spcBef>
            </a:pPr>
            <a:r>
              <a:rPr lang="en-US" sz="1600" dirty="0" smtClean="0">
                <a:solidFill>
                  <a:srgbClr val="00B050"/>
                </a:solidFill>
              </a:rPr>
              <a:t>1) </a:t>
            </a:r>
            <a:r>
              <a:rPr lang="en-US" sz="1600" dirty="0" smtClean="0">
                <a:solidFill>
                  <a:srgbClr val="00B050"/>
                </a:solidFill>
                <a:hlinkClick r:id="rId3"/>
              </a:rPr>
              <a:t>Link to Sylvia Cheuy’s presentation from the Convention </a:t>
            </a:r>
            <a:r>
              <a:rPr lang="en-US" sz="1600" dirty="0" smtClean="0">
                <a:solidFill>
                  <a:srgbClr val="00B050"/>
                </a:solidFill>
              </a:rPr>
              <a:t>(November 2014)</a:t>
            </a:r>
          </a:p>
          <a:p>
            <a:pPr marL="342900" indent="-342900">
              <a:buAutoNum type="arabicParenR" startAt="2"/>
            </a:pPr>
            <a:r>
              <a:rPr lang="en-US" sz="1600" dirty="0" smtClean="0">
                <a:solidFill>
                  <a:srgbClr val="00B050"/>
                </a:solidFill>
                <a:hlinkClick r:id="rId4"/>
              </a:rPr>
              <a:t>Link to Sylvia Cheuy’s presentation from the EPIC Center’s CI Webinar </a:t>
            </a:r>
            <a:r>
              <a:rPr lang="en-US" sz="1600" dirty="0" smtClean="0">
                <a:solidFill>
                  <a:srgbClr val="00B050"/>
                </a:solidFill>
              </a:rPr>
              <a:t>(February 2015)</a:t>
            </a:r>
          </a:p>
          <a:p>
            <a:endParaRPr lang="en-US" sz="1600" dirty="0"/>
          </a:p>
        </p:txBody>
      </p:sp>
      <p:sp>
        <p:nvSpPr>
          <p:cNvPr id="3" name="Title 2"/>
          <p:cNvSpPr>
            <a:spLocks noGrp="1"/>
          </p:cNvSpPr>
          <p:nvPr>
            <p:ph type="title"/>
          </p:nvPr>
        </p:nvSpPr>
        <p:spPr/>
        <p:txBody>
          <a:bodyPr>
            <a:normAutofit/>
          </a:bodyPr>
          <a:lstStyle/>
          <a:p>
            <a:r>
              <a:rPr lang="en-US" sz="4000" dirty="0" smtClean="0"/>
              <a:t>Things to consider as we provide the overview…</a:t>
            </a:r>
            <a:endParaRPr lang="en-US" sz="4000" dirty="0"/>
          </a:p>
        </p:txBody>
      </p:sp>
      <p:pic>
        <p:nvPicPr>
          <p:cNvPr id="4" name="Picture 3" descr="graphic of person with questions"/>
          <p:cNvPicPr>
            <a:picLocks noChangeAspect="1"/>
          </p:cNvPicPr>
          <p:nvPr/>
        </p:nvPicPr>
        <p:blipFill rotWithShape="1">
          <a:blip r:embed="rId5">
            <a:extLst>
              <a:ext uri="{28A0092B-C50C-407E-A947-70E740481C1C}">
                <a14:useLocalDpi xmlns:a14="http://schemas.microsoft.com/office/drawing/2010/main" val="0"/>
              </a:ext>
            </a:extLst>
          </a:blip>
          <a:srcRect l="22779" t="3950" r="22553" b="8068"/>
          <a:stretch/>
        </p:blipFill>
        <p:spPr>
          <a:xfrm>
            <a:off x="10421471" y="2474258"/>
            <a:ext cx="1290918" cy="2770094"/>
          </a:xfrm>
          <a:prstGeom prst="rect">
            <a:avLst/>
          </a:prstGeom>
        </p:spPr>
      </p:pic>
    </p:spTree>
    <p:extLst>
      <p:ext uri="{BB962C8B-B14F-4D97-AF65-F5344CB8AC3E}">
        <p14:creationId xmlns:p14="http://schemas.microsoft.com/office/powerpoint/2010/main" val="2754760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wo right triangles pointing opposite directions. One is labeled turf (right side) and one is labeled trust (right side)trust with arrow beneath them that shows the range from loose to tight "/>
          <p:cNvGrpSpPr/>
          <p:nvPr/>
        </p:nvGrpSpPr>
        <p:grpSpPr>
          <a:xfrm>
            <a:off x="660401" y="1485885"/>
            <a:ext cx="11311465" cy="4982648"/>
            <a:chOff x="660401" y="1485885"/>
            <a:chExt cx="11311465" cy="4982648"/>
          </a:xfrm>
        </p:grpSpPr>
        <p:grpSp>
          <p:nvGrpSpPr>
            <p:cNvPr id="8" name="Group 45"/>
            <p:cNvGrpSpPr>
              <a:grpSpLocks/>
            </p:cNvGrpSpPr>
            <p:nvPr/>
          </p:nvGrpSpPr>
          <p:grpSpPr bwMode="auto">
            <a:xfrm>
              <a:off x="660401" y="1485885"/>
              <a:ext cx="11311465" cy="1984024"/>
              <a:chOff x="346" y="1056"/>
              <a:chExt cx="6182" cy="2160"/>
            </a:xfrm>
          </p:grpSpPr>
          <p:sp>
            <p:nvSpPr>
              <p:cNvPr id="34852" name="AutoShape 43"/>
              <p:cNvSpPr>
                <a:spLocks noChangeArrowheads="1"/>
              </p:cNvSpPr>
              <p:nvPr/>
            </p:nvSpPr>
            <p:spPr bwMode="auto">
              <a:xfrm rot="10800000">
                <a:off x="346" y="1056"/>
                <a:ext cx="6182" cy="2160"/>
              </a:xfrm>
              <a:prstGeom prst="rtTriangle">
                <a:avLst/>
              </a:prstGeom>
              <a:solidFill>
                <a:srgbClr val="99CCFF"/>
              </a:solidFill>
              <a:ln w="9525">
                <a:solidFill>
                  <a:srgbClr val="99CCFF"/>
                </a:solidFill>
                <a:miter lim="800000"/>
                <a:headEnd/>
                <a:tailEnd/>
              </a:ln>
            </p:spPr>
            <p:txBody>
              <a:bodyPr wrap="none" anchor="ctr"/>
              <a:lstStyle/>
              <a:p>
                <a:endParaRPr lang="en-CA" sz="1350" dirty="0">
                  <a:solidFill>
                    <a:prstClr val="black"/>
                  </a:solidFill>
                </a:endParaRPr>
              </a:p>
            </p:txBody>
          </p:sp>
          <p:sp>
            <p:nvSpPr>
              <p:cNvPr id="10" name="Rectangle 44"/>
              <p:cNvSpPr>
                <a:spLocks noChangeArrowheads="1"/>
              </p:cNvSpPr>
              <p:nvPr/>
            </p:nvSpPr>
            <p:spPr bwMode="auto">
              <a:xfrm>
                <a:off x="6000" y="1110"/>
                <a:ext cx="528" cy="240"/>
              </a:xfrm>
              <a:prstGeom prst="rect">
                <a:avLst/>
              </a:prstGeom>
              <a:noFill/>
              <a:ln>
                <a:noFill/>
              </a:ln>
              <a:effectLst/>
              <a:extLst/>
            </p:spPr>
            <p:txBody>
              <a:bodyPr wrap="none" anchor="ctr"/>
              <a:lstStyle/>
              <a:p>
                <a:pPr>
                  <a:defRPr/>
                </a:pPr>
                <a:r>
                  <a:rPr lang="en-US" sz="2400" b="1" dirty="0">
                    <a:solidFill>
                      <a:prstClr val="white"/>
                    </a:solidFill>
                    <a:effectLst>
                      <a:outerShdw blurRad="38100" dist="38100" dir="2700000" algn="tl">
                        <a:srgbClr val="C0C0C0"/>
                      </a:outerShdw>
                    </a:effectLst>
                    <a:latin typeface="Arial" panose="020B0604020202020204" pitchFamily="34" charset="0"/>
                    <a:cs typeface="Arial" panose="020B0604020202020204" pitchFamily="34" charset="0"/>
                  </a:rPr>
                  <a:t>Trust</a:t>
                </a:r>
                <a:endParaRPr lang="en-US" sz="1500" b="1" dirty="0">
                  <a:solidFill>
                    <a:prstClr val="white"/>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grpSp>
        <p:grpSp>
          <p:nvGrpSpPr>
            <p:cNvPr id="5" name="Group 46"/>
            <p:cNvGrpSpPr>
              <a:grpSpLocks/>
            </p:cNvGrpSpPr>
            <p:nvPr/>
          </p:nvGrpSpPr>
          <p:grpSpPr bwMode="auto">
            <a:xfrm>
              <a:off x="660401" y="3623565"/>
              <a:ext cx="10573256" cy="2684296"/>
              <a:chOff x="240" y="1805"/>
              <a:chExt cx="6288" cy="2522"/>
            </a:xfrm>
          </p:grpSpPr>
          <p:sp>
            <p:nvSpPr>
              <p:cNvPr id="34848" name="AutoShape 40"/>
              <p:cNvSpPr>
                <a:spLocks noChangeArrowheads="1"/>
              </p:cNvSpPr>
              <p:nvPr/>
            </p:nvSpPr>
            <p:spPr bwMode="auto">
              <a:xfrm>
                <a:off x="240" y="1805"/>
                <a:ext cx="6288" cy="2160"/>
              </a:xfrm>
              <a:prstGeom prst="rtTriangle">
                <a:avLst/>
              </a:prstGeom>
              <a:solidFill>
                <a:srgbClr val="CC99FF"/>
              </a:solidFill>
              <a:ln w="9525">
                <a:solidFill>
                  <a:srgbClr val="CC99FF"/>
                </a:solidFill>
                <a:miter lim="800000"/>
                <a:headEnd/>
                <a:tailEnd/>
              </a:ln>
            </p:spPr>
            <p:txBody>
              <a:bodyPr wrap="none" anchor="ctr"/>
              <a:lstStyle/>
              <a:p>
                <a:endParaRPr lang="en-CA" sz="1350" dirty="0">
                  <a:solidFill>
                    <a:prstClr val="black"/>
                  </a:solidFill>
                </a:endParaRPr>
              </a:p>
            </p:txBody>
          </p:sp>
          <p:sp>
            <p:nvSpPr>
              <p:cNvPr id="7" name="Rectangle 38"/>
              <p:cNvSpPr>
                <a:spLocks noChangeArrowheads="1"/>
              </p:cNvSpPr>
              <p:nvPr/>
            </p:nvSpPr>
            <p:spPr bwMode="auto">
              <a:xfrm>
                <a:off x="263" y="3648"/>
                <a:ext cx="528" cy="239"/>
              </a:xfrm>
              <a:prstGeom prst="rect">
                <a:avLst/>
              </a:prstGeom>
              <a:noFill/>
              <a:ln>
                <a:noFill/>
              </a:ln>
              <a:effectLst/>
              <a:extLst/>
            </p:spPr>
            <p:txBody>
              <a:bodyPr wrap="none" anchor="ctr"/>
              <a:lstStyle/>
              <a:p>
                <a:pPr>
                  <a:defRPr/>
                </a:pPr>
                <a:r>
                  <a:rPr lang="en-US" sz="2400" dirty="0">
                    <a:solidFill>
                      <a:prstClr val="white"/>
                    </a:solidFill>
                    <a:effectLst>
                      <a:outerShdw blurRad="38100" dist="38100" dir="2700000" algn="tl">
                        <a:srgbClr val="C0C0C0"/>
                      </a:outerShdw>
                    </a:effectLst>
                    <a:latin typeface="Arial Black" pitchFamily="34" charset="0"/>
                  </a:rPr>
                  <a:t>Turf</a:t>
                </a:r>
                <a:endParaRPr lang="en-US" sz="1500" dirty="0">
                  <a:solidFill>
                    <a:prstClr val="white"/>
                  </a:solidFill>
                  <a:effectLst>
                    <a:outerShdw blurRad="38100" dist="38100" dir="2700000" algn="tl">
                      <a:srgbClr val="C0C0C0"/>
                    </a:outerShdw>
                  </a:effectLst>
                  <a:latin typeface="Arial Black" pitchFamily="34" charset="0"/>
                </a:endParaRPr>
              </a:p>
            </p:txBody>
          </p:sp>
          <p:sp>
            <p:nvSpPr>
              <p:cNvPr id="13" name="Rectangle 38"/>
              <p:cNvSpPr>
                <a:spLocks noChangeArrowheads="1"/>
              </p:cNvSpPr>
              <p:nvPr/>
            </p:nvSpPr>
            <p:spPr bwMode="auto">
              <a:xfrm>
                <a:off x="525" y="3992"/>
                <a:ext cx="730" cy="335"/>
              </a:xfrm>
              <a:prstGeom prst="rect">
                <a:avLst/>
              </a:prstGeom>
              <a:solidFill>
                <a:schemeClr val="bg1"/>
              </a:solidFill>
              <a:ln>
                <a:noFill/>
              </a:ln>
              <a:effectLst/>
              <a:extLst/>
            </p:spPr>
            <p:txBody>
              <a:bodyPr wrap="none" anchor="ctr"/>
              <a:lstStyle/>
              <a:p>
                <a:pPr>
                  <a:defRPr/>
                </a:pPr>
                <a:r>
                  <a:rPr lang="en-US" sz="2800" b="1" dirty="0">
                    <a:solidFill>
                      <a:prstClr val="white">
                        <a:lumMod val="50000"/>
                      </a:prstClr>
                    </a:solidFill>
                    <a:effectLst>
                      <a:outerShdw blurRad="38100" dist="38100" dir="2700000" algn="tl">
                        <a:srgbClr val="C0C0C0"/>
                      </a:outerShdw>
                    </a:effectLst>
                    <a:latin typeface="Franklin Gothic Book" panose="020B0503020102020204" pitchFamily="34" charset="0"/>
                  </a:rPr>
                  <a:t>Loose</a:t>
                </a:r>
                <a:endParaRPr lang="en-US" sz="1500" b="1" dirty="0">
                  <a:solidFill>
                    <a:prstClr val="white">
                      <a:lumMod val="50000"/>
                    </a:prstClr>
                  </a:solidFill>
                  <a:effectLst>
                    <a:outerShdw blurRad="38100" dist="38100" dir="2700000" algn="tl">
                      <a:srgbClr val="C0C0C0"/>
                    </a:outerShdw>
                  </a:effectLst>
                  <a:latin typeface="Franklin Gothic Book" panose="020B0503020102020204" pitchFamily="34" charset="0"/>
                </a:endParaRPr>
              </a:p>
            </p:txBody>
          </p:sp>
          <p:sp>
            <p:nvSpPr>
              <p:cNvPr id="17" name="Rectangle 38"/>
              <p:cNvSpPr>
                <a:spLocks noChangeArrowheads="1"/>
              </p:cNvSpPr>
              <p:nvPr/>
            </p:nvSpPr>
            <p:spPr bwMode="auto">
              <a:xfrm>
                <a:off x="5630" y="3978"/>
                <a:ext cx="562" cy="349"/>
              </a:xfrm>
              <a:prstGeom prst="rect">
                <a:avLst/>
              </a:prstGeom>
              <a:solidFill>
                <a:schemeClr val="bg1"/>
              </a:solidFill>
              <a:ln>
                <a:noFill/>
              </a:ln>
              <a:effectLst/>
              <a:extLst/>
            </p:spPr>
            <p:txBody>
              <a:bodyPr wrap="none" anchor="ctr"/>
              <a:lstStyle/>
              <a:p>
                <a:pPr>
                  <a:defRPr/>
                </a:pPr>
                <a:r>
                  <a:rPr lang="en-US" sz="2400" b="1" dirty="0">
                    <a:solidFill>
                      <a:prstClr val="white">
                        <a:lumMod val="50000"/>
                      </a:prstClr>
                    </a:solidFill>
                    <a:effectLst>
                      <a:outerShdw blurRad="38100" dist="38100" dir="2700000" algn="tl">
                        <a:srgbClr val="C0C0C0"/>
                      </a:outerShdw>
                    </a:effectLst>
                    <a:latin typeface="Franklin Gothic Book" panose="020B0503020102020204" pitchFamily="34" charset="0"/>
                  </a:rPr>
                  <a:t>Tight</a:t>
                </a:r>
                <a:endParaRPr lang="en-US" sz="1500" b="1" dirty="0">
                  <a:solidFill>
                    <a:prstClr val="white">
                      <a:lumMod val="50000"/>
                    </a:prstClr>
                  </a:solidFill>
                  <a:effectLst>
                    <a:outerShdw blurRad="38100" dist="38100" dir="2700000" algn="tl">
                      <a:srgbClr val="C0C0C0"/>
                    </a:outerShdw>
                  </a:effectLst>
                  <a:latin typeface="Franklin Gothic Book" panose="020B0503020102020204" pitchFamily="34" charset="0"/>
                </a:endParaRPr>
              </a:p>
            </p:txBody>
          </p:sp>
        </p:grpSp>
        <p:cxnSp>
          <p:nvCxnSpPr>
            <p:cNvPr id="14" name="Straight Arrow Connector 13"/>
            <p:cNvCxnSpPr/>
            <p:nvPr/>
          </p:nvCxnSpPr>
          <p:spPr>
            <a:xfrm>
              <a:off x="1586906" y="6461517"/>
              <a:ext cx="9081095" cy="7016"/>
            </a:xfrm>
            <a:prstGeom prst="straightConnector1">
              <a:avLst/>
            </a:prstGeom>
            <a:ln w="50800">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aphicFrame>
        <p:nvGraphicFramePr>
          <p:cNvPr id="15" name="Table 14" descr="the collaboration spectrum"/>
          <p:cNvGraphicFramePr>
            <a:graphicFrameLocks noGrp="1"/>
          </p:cNvGraphicFramePr>
          <p:nvPr>
            <p:extLst>
              <p:ext uri="{D42A27DB-BD31-4B8C-83A1-F6EECF244321}">
                <p14:modId xmlns:p14="http://schemas.microsoft.com/office/powerpoint/2010/main" val="1919712974"/>
              </p:ext>
            </p:extLst>
          </p:nvPr>
        </p:nvGraphicFramePr>
        <p:xfrm>
          <a:off x="1188444" y="1885803"/>
          <a:ext cx="10241557" cy="3466566"/>
        </p:xfrm>
        <a:graphic>
          <a:graphicData uri="http://schemas.openxmlformats.org/drawingml/2006/table">
            <a:tbl>
              <a:tblPr firstRow="1"/>
              <a:tblGrid>
                <a:gridCol w="1463927"/>
                <a:gridCol w="1403670"/>
                <a:gridCol w="1523411"/>
                <a:gridCol w="1460748"/>
                <a:gridCol w="1463927"/>
                <a:gridCol w="1461949"/>
                <a:gridCol w="1463925"/>
              </a:tblGrid>
              <a:tr h="5424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C00000"/>
                          </a:solidFill>
                          <a:effectLst/>
                          <a:latin typeface="Franklin Gothic Book" panose="020B0503020102020204" pitchFamily="34" charset="0"/>
                        </a:rPr>
                        <a:t>Compete</a:t>
                      </a:r>
                    </a:p>
                  </a:txBody>
                  <a:tcPr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C00000"/>
                          </a:solidFill>
                          <a:effectLst/>
                          <a:latin typeface="Franklin Gothic Book" panose="020B0503020102020204" pitchFamily="34" charset="0"/>
                        </a:rPr>
                        <a:t>Co-exist</a:t>
                      </a:r>
                    </a:p>
                  </a:txBody>
                  <a:tcPr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C00000"/>
                          </a:solidFill>
                          <a:effectLst/>
                          <a:latin typeface="Franklin Gothic Book" panose="020B0503020102020204" pitchFamily="34" charset="0"/>
                        </a:rPr>
                        <a:t>Communicate</a:t>
                      </a:r>
                      <a:endParaRPr kumimoji="0" lang="en-US" sz="1400" b="1" i="0" u="none" strike="noStrike" cap="none" normalizeH="0" baseline="0" dirty="0" smtClean="0">
                        <a:ln>
                          <a:noFill/>
                        </a:ln>
                        <a:solidFill>
                          <a:srgbClr val="C00000"/>
                        </a:solidFill>
                        <a:effectLst/>
                        <a:latin typeface="Franklin Gothic Book" panose="020B0503020102020204" pitchFamily="34" charset="0"/>
                      </a:endParaRPr>
                    </a:p>
                  </a:txBody>
                  <a:tcPr marT="34286" marB="34286" horzOverflow="overflow">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C00000"/>
                          </a:solidFill>
                          <a:effectLst/>
                          <a:latin typeface="Franklin Gothic Book" panose="020B0503020102020204" pitchFamily="34" charset="0"/>
                        </a:rPr>
                        <a:t>Cooperate</a:t>
                      </a:r>
                    </a:p>
                  </a:txBody>
                  <a:tcPr marT="34286" marB="34286" horzOverflow="overflow">
                    <a:lnL w="762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C00000"/>
                          </a:solidFill>
                          <a:effectLst/>
                          <a:latin typeface="Franklin Gothic Book" panose="020B0503020102020204" pitchFamily="34" charset="0"/>
                        </a:rPr>
                        <a:t>Coordinate</a:t>
                      </a:r>
                    </a:p>
                  </a:txBody>
                  <a:tcPr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C00000"/>
                          </a:solidFill>
                          <a:effectLst/>
                          <a:latin typeface="Franklin Gothic Book" panose="020B0503020102020204" pitchFamily="34" charset="0"/>
                        </a:rPr>
                        <a:t>Collaborate</a:t>
                      </a:r>
                    </a:p>
                  </a:txBody>
                  <a:tcPr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C00000"/>
                          </a:solidFill>
                          <a:effectLst/>
                          <a:latin typeface="Franklin Gothic Book" panose="020B0503020102020204" pitchFamily="34" charset="0"/>
                        </a:rPr>
                        <a:t>Integrate</a:t>
                      </a:r>
                    </a:p>
                  </a:txBody>
                  <a:tcPr marT="34286" marB="34286" horzOverflow="overflow">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41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Franklin Gothic Book" panose="020B0503020102020204" pitchFamily="34" charset="0"/>
                        </a:rPr>
                        <a:t>Competition for clients, resources, partners, public attention.</a:t>
                      </a:r>
                    </a:p>
                  </a:txBody>
                  <a:tcPr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Franklin Gothic Book" panose="020B0503020102020204" pitchFamily="34" charset="0"/>
                        </a:rPr>
                        <a:t>No systematic connection between agencies.</a:t>
                      </a:r>
                    </a:p>
                  </a:txBody>
                  <a:tcPr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Franklin Gothic Book" panose="020B0503020102020204" pitchFamily="34" charset="0"/>
                        </a:rPr>
                        <a:t>Inter-agency information sharing (e.g. networking).</a:t>
                      </a:r>
                    </a:p>
                  </a:txBody>
                  <a:tcPr marT="34286" marB="34286" horzOverflow="overflow">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Franklin Gothic Book" panose="020B0503020102020204" pitchFamily="34" charset="0"/>
                        </a:rPr>
                        <a:t>As needed, often informal,  interaction, on discrete activities or projects.</a:t>
                      </a:r>
                    </a:p>
                  </a:txBody>
                  <a:tcPr marT="34286" marB="34286" horzOverflow="overflow">
                    <a:lnL w="762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Franklin Gothic Book" panose="020B0503020102020204" pitchFamily="34" charset="0"/>
                        </a:rPr>
                        <a:t>Organizations systematically adjust and align work with each other for greater outcomes.</a:t>
                      </a:r>
                    </a:p>
                  </a:txBody>
                  <a:tcPr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Franklin Gothic Book" panose="020B0503020102020204" pitchFamily="34" charset="0"/>
                        </a:rPr>
                        <a:t>Longer term interaction based on shared mission, goals; shared decision-makers and resources.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Franklin Gothic Book" panose="020B0503020102020204" pitchFamily="34" charset="0"/>
                      </a:endParaRPr>
                    </a:p>
                  </a:txBody>
                  <a:tcPr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Franklin Gothic Book" panose="020B0503020102020204" pitchFamily="34" charset="0"/>
                        </a:rPr>
                        <a:t>Fully integrated programs, planning, funding.</a:t>
                      </a:r>
                    </a:p>
                  </a:txBody>
                  <a:tcPr marT="34286" marB="34286" horzOverflow="overflow">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35871" name="Title 1"/>
          <p:cNvSpPr>
            <a:spLocks noGrp="1"/>
          </p:cNvSpPr>
          <p:nvPr>
            <p:ph type="title"/>
          </p:nvPr>
        </p:nvSpPr>
        <p:spPr/>
        <p:txBody>
          <a:bodyPr/>
          <a:lstStyle/>
          <a:p>
            <a:r>
              <a:rPr lang="en-CA" dirty="0" smtClean="0"/>
              <a:t>The Collaboration Spectrum</a:t>
            </a:r>
            <a:endParaRPr lang="en-CA" dirty="0"/>
          </a:p>
        </p:txBody>
      </p:sp>
      <p:pic>
        <p:nvPicPr>
          <p:cNvPr id="16" name="Picture 15" descr="Tamarack logo"/>
          <p:cNvPicPr>
            <a:picLocks noChangeAspect="1"/>
          </p:cNvPicPr>
          <p:nvPr/>
        </p:nvPicPr>
        <p:blipFill rotWithShape="1">
          <a:blip r:embed="rId3" cstate="print">
            <a:extLst>
              <a:ext uri="{28A0092B-C50C-407E-A947-70E740481C1C}">
                <a14:useLocalDpi xmlns:a14="http://schemas.microsoft.com/office/drawing/2010/main" val="0"/>
              </a:ext>
            </a:extLst>
          </a:blip>
          <a:srcRect r="71858" b="11748"/>
          <a:stretch/>
        </p:blipFill>
        <p:spPr>
          <a:xfrm>
            <a:off x="94130" y="6063537"/>
            <a:ext cx="842810" cy="468315"/>
          </a:xfrm>
          <a:prstGeom prst="rect">
            <a:avLst/>
          </a:prstGeom>
        </p:spPr>
      </p:pic>
    </p:spTree>
    <p:extLst>
      <p:ext uri="{BB962C8B-B14F-4D97-AF65-F5344CB8AC3E}">
        <p14:creationId xmlns:p14="http://schemas.microsoft.com/office/powerpoint/2010/main" val="2878843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 of people with puzzle pieces"/>
          <p:cNvPicPr>
            <a:picLocks noChangeAspect="1"/>
          </p:cNvPicPr>
          <p:nvPr/>
        </p:nvPicPr>
        <p:blipFill>
          <a:blip r:embed="rId3" cstate="print"/>
          <a:stretch>
            <a:fillRect/>
          </a:stretch>
        </p:blipFill>
        <p:spPr>
          <a:xfrm>
            <a:off x="2209800" y="1752600"/>
            <a:ext cx="2895600" cy="3746182"/>
          </a:xfrm>
          <a:prstGeom prst="rect">
            <a:avLst/>
          </a:prstGeom>
        </p:spPr>
      </p:pic>
      <p:sp>
        <p:nvSpPr>
          <p:cNvPr id="2" name="Title 1"/>
          <p:cNvSpPr>
            <a:spLocks noGrp="1"/>
          </p:cNvSpPr>
          <p:nvPr>
            <p:ph type="title"/>
          </p:nvPr>
        </p:nvSpPr>
        <p:spPr>
          <a:xfrm>
            <a:off x="213248" y="104729"/>
            <a:ext cx="11480800" cy="1143000"/>
          </a:xfrm>
        </p:spPr>
        <p:txBody>
          <a:bodyPr/>
          <a:lstStyle/>
          <a:p>
            <a:r>
              <a:rPr lang="en-CA" sz="3200" dirty="0"/>
              <a:t>A Definition of Collective </a:t>
            </a:r>
            <a:r>
              <a:rPr lang="en-CA" sz="3200" dirty="0" smtClean="0"/>
              <a:t>Impact</a:t>
            </a:r>
            <a:endParaRPr lang="en-US" dirty="0"/>
          </a:p>
        </p:txBody>
      </p:sp>
      <p:sp>
        <p:nvSpPr>
          <p:cNvPr id="4" name="Content Placeholder 3"/>
          <p:cNvSpPr>
            <a:spLocks noGrp="1"/>
          </p:cNvSpPr>
          <p:nvPr>
            <p:ph sz="half" idx="2"/>
          </p:nvPr>
        </p:nvSpPr>
        <p:spPr>
          <a:xfrm>
            <a:off x="5994400" y="2612570"/>
            <a:ext cx="5791200" cy="3940629"/>
          </a:xfrm>
        </p:spPr>
        <p:txBody>
          <a:bodyPr/>
          <a:lstStyle/>
          <a:p>
            <a:pPr>
              <a:buClr>
                <a:srgbClr val="1755A5"/>
              </a:buClr>
            </a:pPr>
            <a:r>
              <a:rPr lang="en-US" sz="2000" b="0" dirty="0">
                <a:solidFill>
                  <a:schemeClr val="tx1"/>
                </a:solidFill>
              </a:rPr>
              <a:t>“</a:t>
            </a:r>
            <a:r>
              <a:rPr lang="en-US" b="0" dirty="0">
                <a:solidFill>
                  <a:schemeClr val="tx1"/>
                </a:solidFill>
              </a:rPr>
              <a:t>A disciplined, cross-sector approach to solving complex social and environmental issues on a large scale.”</a:t>
            </a:r>
          </a:p>
          <a:p>
            <a:pPr algn="r">
              <a:buClr>
                <a:srgbClr val="1755A5"/>
              </a:buClr>
            </a:pPr>
            <a:r>
              <a:rPr lang="en-US" sz="2000" b="0" dirty="0">
                <a:solidFill>
                  <a:schemeClr val="tx1"/>
                </a:solidFill>
              </a:rPr>
              <a:t>-  FSG: Social Impact </a:t>
            </a:r>
            <a:r>
              <a:rPr lang="en-US" sz="2000" b="0" dirty="0" smtClean="0">
                <a:solidFill>
                  <a:schemeClr val="tx1"/>
                </a:solidFill>
              </a:rPr>
              <a:t>Consultants</a:t>
            </a:r>
            <a:endParaRPr lang="en-US" sz="1800" b="0" dirty="0">
              <a:solidFill>
                <a:schemeClr val="tx1"/>
              </a:solidFill>
            </a:endParaRPr>
          </a:p>
        </p:txBody>
      </p:sp>
    </p:spTree>
    <p:extLst>
      <p:ext uri="{BB962C8B-B14F-4D97-AF65-F5344CB8AC3E}">
        <p14:creationId xmlns:p14="http://schemas.microsoft.com/office/powerpoint/2010/main" val="2859576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883" y="261657"/>
            <a:ext cx="8283388" cy="770207"/>
          </a:xfrm>
        </p:spPr>
        <p:txBody>
          <a:bodyPr>
            <a:noAutofit/>
          </a:bodyPr>
          <a:lstStyle/>
          <a:p>
            <a:pPr>
              <a:defRPr/>
            </a:pPr>
            <a:r>
              <a:rPr lang="en-CA" sz="4000" b="1" dirty="0" smtClean="0"/>
              <a:t>Pre-conditions for Collective Impact</a:t>
            </a:r>
            <a:endParaRPr lang="en-CA" sz="4000" b="1" dirty="0"/>
          </a:p>
        </p:txBody>
      </p:sp>
      <p:sp>
        <p:nvSpPr>
          <p:cNvPr id="71683" name="Content Placeholder 2"/>
          <p:cNvSpPr>
            <a:spLocks noGrp="1"/>
          </p:cNvSpPr>
          <p:nvPr>
            <p:ph idx="1"/>
          </p:nvPr>
        </p:nvSpPr>
        <p:spPr>
          <a:xfrm>
            <a:off x="2823882" y="1945113"/>
            <a:ext cx="3745224" cy="3409495"/>
          </a:xfrm>
        </p:spPr>
        <p:txBody>
          <a:bodyPr>
            <a:noAutofit/>
          </a:bodyPr>
          <a:lstStyle/>
          <a:p>
            <a:pPr marL="342900" indent="-342900">
              <a:buClr>
                <a:srgbClr val="1755A5"/>
              </a:buClr>
              <a:buFont typeface="Wingdings" panose="05000000000000000000" pitchFamily="2" charset="2"/>
              <a:buChar char="§"/>
            </a:pPr>
            <a:r>
              <a:rPr lang="en-CA" sz="2800" b="0" dirty="0">
                <a:solidFill>
                  <a:schemeClr val="tx1"/>
                </a:solidFill>
              </a:rPr>
              <a:t>Influential Champion(s) </a:t>
            </a:r>
          </a:p>
          <a:p>
            <a:pPr>
              <a:buClr>
                <a:srgbClr val="1755A5"/>
              </a:buClr>
            </a:pPr>
            <a:endParaRPr lang="en-CA" sz="2800" b="0" dirty="0">
              <a:solidFill>
                <a:schemeClr val="tx1"/>
              </a:solidFill>
            </a:endParaRPr>
          </a:p>
          <a:p>
            <a:pPr marL="342900" indent="-342900">
              <a:buClr>
                <a:srgbClr val="1755A5"/>
              </a:buClr>
              <a:buFont typeface="Wingdings" panose="05000000000000000000" pitchFamily="2" charset="2"/>
              <a:buChar char="§"/>
            </a:pPr>
            <a:r>
              <a:rPr lang="en-CA" sz="2800" b="0" dirty="0">
                <a:solidFill>
                  <a:schemeClr val="tx1"/>
                </a:solidFill>
              </a:rPr>
              <a:t>Urgency of issue </a:t>
            </a:r>
          </a:p>
          <a:p>
            <a:pPr marL="342900" indent="-342900">
              <a:buClr>
                <a:srgbClr val="1755A5"/>
              </a:buClr>
              <a:buFont typeface="Wingdings" panose="05000000000000000000" pitchFamily="2" charset="2"/>
              <a:buChar char="§"/>
            </a:pPr>
            <a:endParaRPr lang="en-CA" sz="2800" b="0" dirty="0">
              <a:solidFill>
                <a:schemeClr val="tx1"/>
              </a:solidFill>
            </a:endParaRPr>
          </a:p>
          <a:p>
            <a:pPr marL="342900" indent="-342900">
              <a:buClr>
                <a:srgbClr val="1755A5"/>
              </a:buClr>
              <a:buFont typeface="Wingdings" panose="05000000000000000000" pitchFamily="2" charset="2"/>
              <a:buChar char="§"/>
            </a:pPr>
            <a:r>
              <a:rPr lang="en-CA" sz="2800" b="0" dirty="0">
                <a:solidFill>
                  <a:schemeClr val="tx1"/>
                </a:solidFill>
              </a:rPr>
              <a:t>Adequate Resources </a:t>
            </a:r>
          </a:p>
        </p:txBody>
      </p:sp>
      <p:pic>
        <p:nvPicPr>
          <p:cNvPr id="71684" name="Picture 3" descr="act now button imag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9106" y="1790384"/>
            <a:ext cx="3838918" cy="371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amarack logo"/>
          <p:cNvPicPr>
            <a:picLocks noChangeAspect="1"/>
          </p:cNvPicPr>
          <p:nvPr/>
        </p:nvPicPr>
        <p:blipFill rotWithShape="1">
          <a:blip r:embed="rId4" cstate="print">
            <a:extLst>
              <a:ext uri="{28A0092B-C50C-407E-A947-70E740481C1C}">
                <a14:useLocalDpi xmlns:a14="http://schemas.microsoft.com/office/drawing/2010/main" val="0"/>
              </a:ext>
            </a:extLst>
          </a:blip>
          <a:srcRect r="71858" b="11748"/>
          <a:stretch/>
        </p:blipFill>
        <p:spPr>
          <a:xfrm>
            <a:off x="161364" y="5943064"/>
            <a:ext cx="1035423" cy="575342"/>
          </a:xfrm>
          <a:prstGeom prst="rect">
            <a:avLst/>
          </a:prstGeom>
        </p:spPr>
      </p:pic>
    </p:spTree>
    <p:extLst>
      <p:ext uri="{BB962C8B-B14F-4D97-AF65-F5344CB8AC3E}">
        <p14:creationId xmlns:p14="http://schemas.microsoft.com/office/powerpoint/2010/main" val="4229600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99244" y="1296056"/>
            <a:ext cx="6505293" cy="5561944"/>
          </a:xfrm>
        </p:spPr>
        <p:txBody>
          <a:bodyPr>
            <a:normAutofit/>
          </a:bodyPr>
          <a:lstStyle/>
          <a:p>
            <a:pPr lvl="0" defTabSz="914400" fontAlgn="base">
              <a:spcBef>
                <a:spcPct val="0"/>
              </a:spcBef>
            </a:pPr>
            <a:r>
              <a:rPr lang="en-US" sz="1800" b="0" dirty="0">
                <a:solidFill>
                  <a:srgbClr val="000000"/>
                </a:solidFill>
                <a:latin typeface="Franklin Gothic Book" panose="020B0503020102020204" pitchFamily="34" charset="0"/>
                <a:cs typeface="Arial" pitchFamily="34" charset="0"/>
              </a:rPr>
              <a:t>All participants have a </a:t>
            </a:r>
            <a:r>
              <a:rPr lang="en-US" sz="1800" dirty="0">
                <a:solidFill>
                  <a:srgbClr val="000000"/>
                </a:solidFill>
                <a:latin typeface="Franklin Gothic Book" panose="020B0503020102020204" pitchFamily="34" charset="0"/>
                <a:cs typeface="Arial" pitchFamily="34" charset="0"/>
              </a:rPr>
              <a:t>shared vision for change </a:t>
            </a:r>
            <a:r>
              <a:rPr lang="en-US" sz="1800" b="0" dirty="0">
                <a:solidFill>
                  <a:srgbClr val="000000"/>
                </a:solidFill>
                <a:latin typeface="Franklin Gothic Book" panose="020B0503020102020204" pitchFamily="34" charset="0"/>
                <a:cs typeface="Arial" pitchFamily="34" charset="0"/>
              </a:rPr>
              <a:t>including a common understanding of the problem and a joint approach to solving it through agreed upon </a:t>
            </a:r>
            <a:r>
              <a:rPr lang="en-US" sz="1800" b="0" dirty="0" smtClean="0">
                <a:solidFill>
                  <a:srgbClr val="000000"/>
                </a:solidFill>
                <a:latin typeface="Franklin Gothic Book" panose="020B0503020102020204" pitchFamily="34" charset="0"/>
                <a:cs typeface="Arial" pitchFamily="34" charset="0"/>
              </a:rPr>
              <a:t>actions</a:t>
            </a:r>
            <a:endParaRPr lang="en-US" sz="1800" b="0" dirty="0">
              <a:solidFill>
                <a:srgbClr val="000000"/>
              </a:solidFill>
              <a:latin typeface="Franklin Gothic Book" panose="020B0503020102020204" pitchFamily="34" charset="0"/>
              <a:cs typeface="Arial" pitchFamily="34" charset="0"/>
            </a:endParaRPr>
          </a:p>
          <a:p>
            <a:pPr lvl="0" defTabSz="914400" fontAlgn="base">
              <a:spcBef>
                <a:spcPts val="600"/>
              </a:spcBef>
            </a:pPr>
            <a:r>
              <a:rPr lang="en-US" sz="1800" dirty="0">
                <a:solidFill>
                  <a:srgbClr val="000000"/>
                </a:solidFill>
                <a:latin typeface="Franklin Gothic Book" panose="020B0503020102020204" pitchFamily="34" charset="0"/>
                <a:cs typeface="Arial" pitchFamily="34" charset="0"/>
              </a:rPr>
              <a:t>Collecting data and measuring results consistently </a:t>
            </a:r>
            <a:r>
              <a:rPr lang="en-US" sz="1800" b="0" dirty="0">
                <a:solidFill>
                  <a:srgbClr val="000000"/>
                </a:solidFill>
                <a:latin typeface="Franklin Gothic Book" panose="020B0503020102020204" pitchFamily="34" charset="0"/>
                <a:cs typeface="Arial" pitchFamily="34" charset="0"/>
              </a:rPr>
              <a:t>across all participants ensures efforts remain aligned and participants hold each other accountable</a:t>
            </a:r>
          </a:p>
          <a:p>
            <a:pPr lvl="0" defTabSz="914400" fontAlgn="base">
              <a:spcBef>
                <a:spcPts val="2400"/>
              </a:spcBef>
            </a:pPr>
            <a:r>
              <a:rPr lang="en-US" sz="1800" b="0" dirty="0">
                <a:solidFill>
                  <a:srgbClr val="000000"/>
                </a:solidFill>
                <a:latin typeface="Franklin Gothic Book" panose="020B0503020102020204" pitchFamily="34" charset="0"/>
                <a:cs typeface="Arial" pitchFamily="34" charset="0"/>
              </a:rPr>
              <a:t>Participant activities must be </a:t>
            </a:r>
            <a:r>
              <a:rPr lang="en-US" sz="1800" dirty="0">
                <a:solidFill>
                  <a:srgbClr val="000000"/>
                </a:solidFill>
                <a:latin typeface="Franklin Gothic Book" panose="020B0503020102020204" pitchFamily="34" charset="0"/>
                <a:cs typeface="Arial" pitchFamily="34" charset="0"/>
              </a:rPr>
              <a:t>differentiated while still being coordinated </a:t>
            </a:r>
            <a:r>
              <a:rPr lang="en-US" sz="1800" b="0" dirty="0">
                <a:solidFill>
                  <a:srgbClr val="000000"/>
                </a:solidFill>
                <a:latin typeface="Franklin Gothic Book" panose="020B0503020102020204" pitchFamily="34" charset="0"/>
                <a:cs typeface="Arial" pitchFamily="34" charset="0"/>
              </a:rPr>
              <a:t>through a mutually reinforcing plan of action</a:t>
            </a:r>
          </a:p>
          <a:p>
            <a:pPr lvl="0" defTabSz="914400" fontAlgn="base">
              <a:spcBef>
                <a:spcPts val="3000"/>
              </a:spcBef>
            </a:pPr>
            <a:r>
              <a:rPr lang="en-US" sz="1800" dirty="0">
                <a:solidFill>
                  <a:srgbClr val="000000"/>
                </a:solidFill>
                <a:latin typeface="Franklin Gothic Book" panose="020B0503020102020204" pitchFamily="34" charset="0"/>
                <a:cs typeface="Arial" pitchFamily="34" charset="0"/>
              </a:rPr>
              <a:t>Consistent and open communication </a:t>
            </a:r>
            <a:r>
              <a:rPr lang="en-US" sz="1800" b="0" dirty="0">
                <a:solidFill>
                  <a:srgbClr val="000000"/>
                </a:solidFill>
                <a:latin typeface="Franklin Gothic Book" panose="020B0503020102020204" pitchFamily="34" charset="0"/>
                <a:cs typeface="Arial" pitchFamily="34" charset="0"/>
              </a:rPr>
              <a:t>is needed across the many players to build trust, assure mutual objectives, and appreciate common motivation</a:t>
            </a:r>
          </a:p>
          <a:p>
            <a:pPr lvl="0" defTabSz="914400" fontAlgn="base">
              <a:spcBef>
                <a:spcPct val="0"/>
              </a:spcBef>
              <a:spcAft>
                <a:spcPts val="1800"/>
              </a:spcAft>
            </a:pPr>
            <a:r>
              <a:rPr lang="en-US" sz="1800" b="0" dirty="0">
                <a:solidFill>
                  <a:srgbClr val="000000"/>
                </a:solidFill>
                <a:latin typeface="Franklin Gothic Book" panose="020B0503020102020204" pitchFamily="34" charset="0"/>
                <a:cs typeface="Arial" pitchFamily="34" charset="0"/>
              </a:rPr>
              <a:t>Creating and managing collective impact requires a dedicated staff and a specific set of skills to </a:t>
            </a:r>
            <a:r>
              <a:rPr lang="en-US" sz="1800" dirty="0">
                <a:solidFill>
                  <a:srgbClr val="000000"/>
                </a:solidFill>
                <a:latin typeface="Franklin Gothic Book" panose="020B0503020102020204" pitchFamily="34" charset="0"/>
                <a:cs typeface="Arial" pitchFamily="34" charset="0"/>
              </a:rPr>
              <a:t>serve as the backbone for the entire initiative and coordinate participating organizations and </a:t>
            </a:r>
            <a:r>
              <a:rPr lang="en-US" sz="1800" dirty="0" smtClean="0">
                <a:solidFill>
                  <a:srgbClr val="000000"/>
                </a:solidFill>
                <a:latin typeface="Franklin Gothic Book" panose="020B0503020102020204" pitchFamily="34" charset="0"/>
                <a:cs typeface="Arial" pitchFamily="34" charset="0"/>
              </a:rPr>
              <a:t>agencies</a:t>
            </a:r>
            <a:endParaRPr lang="en-US" sz="1800" dirty="0">
              <a:solidFill>
                <a:srgbClr val="000000"/>
              </a:solidFill>
              <a:latin typeface="Franklin Gothic Book" panose="020B0503020102020204" pitchFamily="34" charset="0"/>
              <a:cs typeface="Arial" pitchFamily="34" charset="0"/>
            </a:endParaRPr>
          </a:p>
        </p:txBody>
      </p:sp>
      <p:sp>
        <p:nvSpPr>
          <p:cNvPr id="2" name="Title 1"/>
          <p:cNvSpPr>
            <a:spLocks noGrp="1"/>
          </p:cNvSpPr>
          <p:nvPr>
            <p:ph type="title"/>
          </p:nvPr>
        </p:nvSpPr>
        <p:spPr>
          <a:prstGeom prst="rect">
            <a:avLst/>
          </a:prstGeom>
        </p:spPr>
        <p:txBody>
          <a:bodyPr>
            <a:noAutofit/>
          </a:bodyPr>
          <a:lstStyle/>
          <a:p>
            <a:r>
              <a:rPr lang="en-US" dirty="0" smtClean="0"/>
              <a:t>The Five Conditions of Collective Impact</a:t>
            </a:r>
            <a:endParaRPr lang="en-US" dirty="0"/>
          </a:p>
        </p:txBody>
      </p:sp>
      <p:sp>
        <p:nvSpPr>
          <p:cNvPr id="6" name="Rounded Rectangle 5"/>
          <p:cNvSpPr/>
          <p:nvPr/>
        </p:nvSpPr>
        <p:spPr>
          <a:xfrm>
            <a:off x="1866097" y="1296056"/>
            <a:ext cx="2057398" cy="714014"/>
          </a:xfrm>
          <a:prstGeom prst="roundRect">
            <a:avLst/>
          </a:prstGeom>
          <a:solidFill>
            <a:srgbClr val="175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a:solidFill>
                  <a:srgbClr val="FFFFFF"/>
                </a:solidFill>
                <a:latin typeface="Franklin Gothic Book" panose="020B0503020102020204" pitchFamily="34" charset="0"/>
              </a:rPr>
              <a:t>Common Agenda</a:t>
            </a:r>
          </a:p>
        </p:txBody>
      </p:sp>
      <p:sp>
        <p:nvSpPr>
          <p:cNvPr id="7" name="Rounded Rectangle 6" descr="Shared measurment"/>
          <p:cNvSpPr/>
          <p:nvPr/>
        </p:nvSpPr>
        <p:spPr>
          <a:xfrm>
            <a:off x="1849744" y="2299334"/>
            <a:ext cx="2057398" cy="711575"/>
          </a:xfrm>
          <a:prstGeom prst="roundRect">
            <a:avLst/>
          </a:prstGeom>
          <a:solidFill>
            <a:srgbClr val="13A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a:solidFill>
                  <a:srgbClr val="FFFFFF"/>
                </a:solidFill>
                <a:latin typeface="Franklin Gothic Book" panose="020B0503020102020204" pitchFamily="34" charset="0"/>
              </a:rPr>
              <a:t>Shared Measurement</a:t>
            </a:r>
          </a:p>
        </p:txBody>
      </p:sp>
      <p:sp>
        <p:nvSpPr>
          <p:cNvPr id="8" name="Rounded Rectangle 7" descr="mutually reinforcing activities"/>
          <p:cNvSpPr/>
          <p:nvPr/>
        </p:nvSpPr>
        <p:spPr>
          <a:xfrm>
            <a:off x="1828800" y="3302481"/>
            <a:ext cx="2057400" cy="936305"/>
          </a:xfrm>
          <a:prstGeom prst="roundRect">
            <a:avLst/>
          </a:prstGeom>
          <a:solidFill>
            <a:srgbClr val="EF6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a:solidFill>
                  <a:srgbClr val="FFFFFF"/>
                </a:solidFill>
                <a:latin typeface="Franklin Gothic Book" panose="020B0503020102020204" pitchFamily="34" charset="0"/>
              </a:rPr>
              <a:t>Mutually Reinforcing Activities</a:t>
            </a:r>
          </a:p>
        </p:txBody>
      </p:sp>
      <p:sp>
        <p:nvSpPr>
          <p:cNvPr id="9" name="Rounded Rectangle 8" descr="continuos communication"/>
          <p:cNvSpPr/>
          <p:nvPr/>
        </p:nvSpPr>
        <p:spPr>
          <a:xfrm>
            <a:off x="1866097" y="4487438"/>
            <a:ext cx="2057398" cy="757843"/>
          </a:xfrm>
          <a:prstGeom prst="roundRect">
            <a:avLst/>
          </a:prstGeom>
          <a:solidFill>
            <a:srgbClr val="693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a:solidFill>
                  <a:srgbClr val="FFFFFF"/>
                </a:solidFill>
                <a:latin typeface="Franklin Gothic Book" panose="020B0503020102020204" pitchFamily="34" charset="0"/>
              </a:rPr>
              <a:t>Continuous Communication</a:t>
            </a:r>
          </a:p>
        </p:txBody>
      </p:sp>
      <p:sp>
        <p:nvSpPr>
          <p:cNvPr id="10" name="Rounded Rectangle 9" descr="backbone support"/>
          <p:cNvSpPr/>
          <p:nvPr/>
        </p:nvSpPr>
        <p:spPr>
          <a:xfrm>
            <a:off x="1849743" y="5490629"/>
            <a:ext cx="2057398" cy="728640"/>
          </a:xfrm>
          <a:prstGeom prst="roundRect">
            <a:avLst/>
          </a:prstGeom>
          <a:solidFill>
            <a:srgbClr val="19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a:solidFill>
                  <a:srgbClr val="FFFFFF"/>
                </a:solidFill>
                <a:latin typeface="Franklin Gothic Book" panose="020B0503020102020204" pitchFamily="34" charset="0"/>
              </a:rPr>
              <a:t>Backbone Support </a:t>
            </a:r>
          </a:p>
        </p:txBody>
      </p:sp>
      <p:grpSp>
        <p:nvGrpSpPr>
          <p:cNvPr id="16" name="Group 15" descr="Divider lines"/>
          <p:cNvGrpSpPr/>
          <p:nvPr/>
        </p:nvGrpSpPr>
        <p:grpSpPr>
          <a:xfrm>
            <a:off x="1828800" y="2169143"/>
            <a:ext cx="8675737" cy="3217801"/>
            <a:chOff x="1828800" y="2169143"/>
            <a:chExt cx="8675737" cy="3217801"/>
          </a:xfrm>
        </p:grpSpPr>
        <p:cxnSp>
          <p:nvCxnSpPr>
            <p:cNvPr id="19" name="Straight Connector 18"/>
            <p:cNvCxnSpPr/>
            <p:nvPr/>
          </p:nvCxnSpPr>
          <p:spPr>
            <a:xfrm>
              <a:off x="1828800" y="2169143"/>
              <a:ext cx="8657625"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45169" y="4371423"/>
              <a:ext cx="86593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45169" y="5386944"/>
              <a:ext cx="86593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45169" y="3164609"/>
              <a:ext cx="86593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1961552" y="6357907"/>
            <a:ext cx="1657116" cy="338554"/>
          </a:xfrm>
          <a:prstGeom prst="rect">
            <a:avLst/>
          </a:prstGeom>
          <a:noFill/>
        </p:spPr>
        <p:txBody>
          <a:bodyPr wrap="square" rtlCol="0">
            <a:spAutoFit/>
          </a:bodyPr>
          <a:lstStyle/>
          <a:p>
            <a:r>
              <a:rPr lang="en-US" sz="1600" b="1" dirty="0">
                <a:solidFill>
                  <a:prstClr val="black"/>
                </a:solidFill>
                <a:latin typeface="Cambria" panose="02040503050406030204" pitchFamily="18" charset="0"/>
              </a:rPr>
              <a:t>Source: FSG</a:t>
            </a:r>
          </a:p>
        </p:txBody>
      </p:sp>
      <p:sp>
        <p:nvSpPr>
          <p:cNvPr id="15" name="TextBox 14"/>
          <p:cNvSpPr txBox="1"/>
          <p:nvPr/>
        </p:nvSpPr>
        <p:spPr>
          <a:xfrm>
            <a:off x="10056440" y="6159749"/>
            <a:ext cx="432048" cy="369332"/>
          </a:xfrm>
          <a:prstGeom prst="rect">
            <a:avLst/>
          </a:prstGeom>
          <a:noFill/>
        </p:spPr>
        <p:txBody>
          <a:bodyPr wrap="square" rtlCol="0">
            <a:spAutoFit/>
          </a:bodyPr>
          <a:lstStyle/>
          <a:p>
            <a:r>
              <a:rPr lang="en-US" dirty="0">
                <a:solidFill>
                  <a:prstClr val="white"/>
                </a:solidFill>
              </a:rPr>
              <a:t>11</a:t>
            </a:r>
          </a:p>
        </p:txBody>
      </p:sp>
    </p:spTree>
    <p:custDataLst>
      <p:tags r:id="rId1"/>
    </p:custDataLst>
    <p:extLst>
      <p:ext uri="{BB962C8B-B14F-4D97-AF65-F5344CB8AC3E}">
        <p14:creationId xmlns:p14="http://schemas.microsoft.com/office/powerpoint/2010/main" val="278327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marack logo"/>
          <p:cNvPicPr>
            <a:picLocks noChangeAspect="1"/>
          </p:cNvPicPr>
          <p:nvPr/>
        </p:nvPicPr>
        <p:blipFill rotWithShape="1">
          <a:blip r:embed="rId3" cstate="print">
            <a:extLst>
              <a:ext uri="{28A0092B-C50C-407E-A947-70E740481C1C}">
                <a14:useLocalDpi xmlns:a14="http://schemas.microsoft.com/office/drawing/2010/main" val="0"/>
              </a:ext>
            </a:extLst>
          </a:blip>
          <a:srcRect r="71858" b="11748"/>
          <a:stretch/>
        </p:blipFill>
        <p:spPr>
          <a:xfrm>
            <a:off x="161364" y="5943064"/>
            <a:ext cx="1035423" cy="575342"/>
          </a:xfrm>
          <a:prstGeom prst="rect">
            <a:avLst/>
          </a:prstGeom>
        </p:spPr>
      </p:pic>
      <p:graphicFrame>
        <p:nvGraphicFramePr>
          <p:cNvPr id="7" name="Content Placeholder 6" descr="common agenda, shared measurment, mutually reinforcing activities, continuous communication, backbone organization"/>
          <p:cNvGraphicFramePr>
            <a:graphicFrameLocks noGrp="1"/>
          </p:cNvGraphicFramePr>
          <p:nvPr>
            <p:ph idx="1"/>
            <p:extLst>
              <p:ext uri="{D42A27DB-BD31-4B8C-83A1-F6EECF244321}">
                <p14:modId xmlns:p14="http://schemas.microsoft.com/office/powerpoint/2010/main" val="2403964044"/>
              </p:ext>
            </p:extLst>
          </p:nvPr>
        </p:nvGraphicFramePr>
        <p:xfrm>
          <a:off x="223838" y="1455215"/>
          <a:ext cx="11582400" cy="4503123"/>
        </p:xfrm>
        <a:graphic>
          <a:graphicData uri="http://schemas.openxmlformats.org/drawingml/2006/table">
            <a:tbl>
              <a:tblPr firstRow="1" bandRow="1">
                <a:tableStyleId>{5C22544A-7EE6-4342-B048-85BDC9FD1C3A}</a:tableStyleId>
              </a:tblPr>
              <a:tblGrid>
                <a:gridCol w="2316480"/>
                <a:gridCol w="2316480"/>
                <a:gridCol w="2316480"/>
                <a:gridCol w="2316480"/>
                <a:gridCol w="2316480"/>
              </a:tblGrid>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600" dirty="0" smtClean="0"/>
                        <a:t>Common Agenda</a:t>
                      </a:r>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600" dirty="0" smtClean="0">
                          <a:solidFill>
                            <a:schemeClr val="tx1"/>
                          </a:solidFill>
                        </a:rPr>
                        <a:t>Shared Measurement</a:t>
                      </a:r>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600" dirty="0" smtClean="0"/>
                        <a:t>Mutually Reinforcing Activities</a:t>
                      </a:r>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solidFill>
                      <a:srgbClr val="00B0F0"/>
                    </a:solidFill>
                  </a:tcPr>
                </a:tc>
                <a:tc>
                  <a:txBody>
                    <a:bodyPr/>
                    <a:lstStyle/>
                    <a:p>
                      <a:pPr algn="ctr"/>
                      <a:r>
                        <a:rPr lang="en-CA" sz="1050" dirty="0" smtClean="0"/>
                        <a:t> </a:t>
                      </a:r>
                      <a:r>
                        <a:rPr lang="en-CA" sz="1600" dirty="0" smtClean="0"/>
                        <a:t>Continuous Communication</a:t>
                      </a:r>
                      <a:endParaRPr lang="en-US" sz="1400" dirty="0"/>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solidFill>
                      <a:schemeClr val="accent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600" dirty="0" smtClean="0"/>
                        <a:t>Backbone Organization</a:t>
                      </a:r>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solidFill>
                      <a:schemeClr val="accent3">
                        <a:lumMod val="50000"/>
                      </a:schemeClr>
                    </a:solidFill>
                  </a:tcPr>
                </a:tc>
              </a:tr>
              <a:tr h="1272243">
                <a:tc>
                  <a:txBody>
                    <a:bodyPr/>
                    <a:lstStyle/>
                    <a:p>
                      <a:endParaRPr lang="en-US" dirty="0"/>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noFill/>
                  </a:tcPr>
                </a:tc>
                <a:tc>
                  <a:txBody>
                    <a:bodyPr/>
                    <a:lstStyle/>
                    <a:p>
                      <a:endParaRPr lang="en-US" dirty="0"/>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noFill/>
                  </a:tcPr>
                </a:tc>
                <a:tc>
                  <a:txBody>
                    <a:bodyPr/>
                    <a:lstStyle/>
                    <a:p>
                      <a:endParaRPr lang="en-US" dirty="0"/>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noFill/>
                  </a:tcPr>
                </a:tc>
                <a:tc>
                  <a:txBody>
                    <a:bodyPr/>
                    <a:lstStyle/>
                    <a:p>
                      <a:endParaRPr lang="en-US" dirty="0"/>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noFill/>
                  </a:tcPr>
                </a:tc>
                <a:tc>
                  <a:txBody>
                    <a:bodyPr/>
                    <a:lstStyle/>
                    <a:p>
                      <a:endParaRPr lang="en-US" dirty="0"/>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noFill/>
                  </a:tcPr>
                </a:tc>
              </a:tr>
              <a:tr h="2428752">
                <a:tc>
                  <a:txBody>
                    <a:bodyPr/>
                    <a:lstStyle/>
                    <a:p>
                      <a:pPr marL="285750" lvl="0" indent="-285750">
                        <a:buFont typeface="Arial" panose="020B0604020202020204" pitchFamily="34" charset="0"/>
                        <a:buChar char="•"/>
                      </a:pPr>
                      <a:r>
                        <a:rPr lang="en-CA" sz="1400" dirty="0" smtClean="0"/>
                        <a:t>Improve Perinatal outcomes</a:t>
                      </a:r>
                    </a:p>
                    <a:p>
                      <a:pPr marL="285750" lvl="0" indent="-285750">
                        <a:buFont typeface="Arial" panose="020B0604020202020204" pitchFamily="34" charset="0"/>
                        <a:buChar char="•"/>
                      </a:pPr>
                      <a:r>
                        <a:rPr lang="en-CA" sz="1400" dirty="0" smtClean="0"/>
                        <a:t>Reduce racial and ethnic disparities</a:t>
                      </a:r>
                    </a:p>
                    <a:p>
                      <a:pPr marL="285750" lvl="0" indent="-285750">
                        <a:buFont typeface="Arial" panose="020B0604020202020204" pitchFamily="34" charset="0"/>
                        <a:buChar char="•"/>
                      </a:pPr>
                      <a:r>
                        <a:rPr lang="en-CA" sz="1400" dirty="0" smtClean="0"/>
                        <a:t>Use community-based approaches to service delivery</a:t>
                      </a:r>
                    </a:p>
                    <a:p>
                      <a:pPr marL="285750" lvl="0" indent="-285750">
                        <a:buFont typeface="Arial" panose="020B0604020202020204" pitchFamily="34" charset="0"/>
                        <a:buChar char="•"/>
                      </a:pPr>
                      <a:r>
                        <a:rPr lang="en-CA" sz="1400" dirty="0" smtClean="0"/>
                        <a:t>Facilitate access to comprehensive health and social services for women, infants and their families</a:t>
                      </a:r>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no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en-CA" sz="1400" dirty="0" smtClean="0"/>
                        <a:t>Achieve Healthy Start Benchmarks </a:t>
                      </a:r>
                    </a:p>
                    <a:p>
                      <a:pPr marL="285750" lvl="0" indent="-285750">
                        <a:buFont typeface="Arial" panose="020B0604020202020204" pitchFamily="34" charset="0"/>
                        <a:buChar char="•"/>
                      </a:pPr>
                      <a:r>
                        <a:rPr lang="en-CA" sz="1400" dirty="0" smtClean="0"/>
                        <a:t>Measurement Process and Approach</a:t>
                      </a:r>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no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en-CA" sz="1400" dirty="0" smtClean="0"/>
                        <a:t>Improve Women’s Health</a:t>
                      </a:r>
                    </a:p>
                    <a:p>
                      <a:pPr marL="285750" lvl="0" indent="-285750">
                        <a:buFont typeface="Arial" panose="020B0604020202020204" pitchFamily="34" charset="0"/>
                        <a:buChar char="•"/>
                      </a:pPr>
                      <a:r>
                        <a:rPr lang="en-CA" sz="1400" dirty="0" smtClean="0"/>
                        <a:t>Promote Quality Services</a:t>
                      </a:r>
                    </a:p>
                    <a:p>
                      <a:pPr marL="285750" lvl="0" indent="-285750">
                        <a:buFont typeface="Arial" panose="020B0604020202020204" pitchFamily="34" charset="0"/>
                        <a:buChar char="•"/>
                      </a:pPr>
                      <a:r>
                        <a:rPr lang="en-CA" sz="1400" dirty="0" smtClean="0"/>
                        <a:t>Strengthen Family Resilience</a:t>
                      </a:r>
                    </a:p>
                    <a:p>
                      <a:pPr marL="285750" lvl="0" indent="-285750">
                        <a:buFont typeface="Arial" panose="020B0604020202020204" pitchFamily="34" charset="0"/>
                        <a:buChar char="•"/>
                      </a:pPr>
                      <a:r>
                        <a:rPr lang="en-CA" sz="1400" dirty="0" smtClean="0"/>
                        <a:t>Achieve Collective Impact </a:t>
                      </a:r>
                    </a:p>
                    <a:p>
                      <a:pPr marL="285750" lvl="0" indent="-285750">
                        <a:buFont typeface="Arial" panose="020B0604020202020204" pitchFamily="34" charset="0"/>
                        <a:buChar char="•"/>
                      </a:pPr>
                      <a:r>
                        <a:rPr lang="en-CA" sz="1400" dirty="0" smtClean="0"/>
                        <a:t>Increase Accountability</a:t>
                      </a:r>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no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en-CA" sz="1400" dirty="0" smtClean="0"/>
                        <a:t>Audiences</a:t>
                      </a:r>
                    </a:p>
                    <a:p>
                      <a:pPr marL="285750" lvl="0" indent="-285750">
                        <a:buFont typeface="Arial" panose="020B0604020202020204" pitchFamily="34" charset="0"/>
                        <a:buChar char="•"/>
                      </a:pPr>
                      <a:r>
                        <a:rPr lang="en-CA" sz="1400" dirty="0" smtClean="0"/>
                        <a:t>Media</a:t>
                      </a:r>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noFill/>
                      <a:prstDash val="solid"/>
                      <a:round/>
                      <a:headEnd type="none" w="med" len="med"/>
                      <a:tailEnd type="none" w="med" len="med"/>
                    </a:lnB>
                    <a:noFill/>
                  </a:tcPr>
                </a:tc>
                <a:tc>
                  <a:txBody>
                    <a:bodyPr/>
                    <a:lstStyle/>
                    <a:p>
                      <a:pPr marL="400050" lvl="0" indent="-285750">
                        <a:buFont typeface="Arial" panose="020B0604020202020204" pitchFamily="34" charset="0"/>
                        <a:buChar char="•"/>
                      </a:pPr>
                      <a:r>
                        <a:rPr lang="en-CA" sz="1400" dirty="0" smtClean="0"/>
                        <a:t>Coordination</a:t>
                      </a:r>
                    </a:p>
                    <a:p>
                      <a:pPr marL="400050" lvl="0" indent="-285750">
                        <a:buFont typeface="Arial" panose="020B0604020202020204" pitchFamily="34" charset="0"/>
                        <a:buChar char="•"/>
                      </a:pPr>
                      <a:r>
                        <a:rPr lang="en-CA" sz="1400" dirty="0" smtClean="0"/>
                        <a:t>Facilitation</a:t>
                      </a:r>
                    </a:p>
                    <a:p>
                      <a:pPr marL="400050" lvl="0" indent="-285750">
                        <a:buFont typeface="Arial" panose="020B0604020202020204" pitchFamily="34" charset="0"/>
                        <a:buChar char="•"/>
                      </a:pPr>
                      <a:r>
                        <a:rPr lang="en-CA" sz="1400" dirty="0" smtClean="0"/>
                        <a:t>Administrative Support</a:t>
                      </a:r>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B w="28575" cap="flat" cmpd="sng" algn="ctr">
                      <a:noFill/>
                      <a:prstDash val="solid"/>
                      <a:round/>
                      <a:headEnd type="none" w="med" len="med"/>
                      <a:tailEnd type="none" w="med" len="med"/>
                    </a:lnB>
                    <a:noFill/>
                  </a:tcPr>
                </a:tc>
              </a:tr>
            </a:tbl>
          </a:graphicData>
        </a:graphic>
      </p:graphicFrame>
      <p:sp>
        <p:nvSpPr>
          <p:cNvPr id="14" name="Title 13"/>
          <p:cNvSpPr>
            <a:spLocks noGrp="1"/>
          </p:cNvSpPr>
          <p:nvPr>
            <p:ph type="title"/>
          </p:nvPr>
        </p:nvSpPr>
        <p:spPr>
          <a:xfrm>
            <a:off x="344798" y="0"/>
            <a:ext cx="11241145" cy="1181100"/>
          </a:xfrm>
        </p:spPr>
        <p:txBody>
          <a:bodyPr>
            <a:normAutofit/>
          </a:bodyPr>
          <a:lstStyle/>
          <a:p>
            <a:r>
              <a:rPr lang="en-US" sz="3600" dirty="0"/>
              <a:t>Collective Impact &amp; Healthy </a:t>
            </a:r>
            <a:r>
              <a:rPr lang="en-US" sz="3600" dirty="0" smtClean="0"/>
              <a:t>Start</a:t>
            </a:r>
            <a:endParaRPr lang="en-US" sz="3600" dirty="0"/>
          </a:p>
        </p:txBody>
      </p:sp>
      <p:sp>
        <p:nvSpPr>
          <p:cNvPr id="8" name="Rectangle 7" descr="bullseye icon"/>
          <p:cNvSpPr/>
          <p:nvPr/>
        </p:nvSpPr>
        <p:spPr>
          <a:xfrm>
            <a:off x="715918" y="2212061"/>
            <a:ext cx="1007459" cy="827394"/>
          </a:xfrm>
          <a:prstGeom prst="rect">
            <a:avLst/>
          </a:prstGeom>
          <a:blipFill>
            <a:blip r:embed="rId4">
              <a:extLst/>
            </a:blip>
            <a:srcRect/>
            <a:stretch>
              <a:fillRect l="-3000" r="-3000"/>
            </a:stretch>
          </a:blipFill>
        </p:spPr>
        <p:style>
          <a:lnRef idx="2">
            <a:schemeClr val="lt1">
              <a:hueOff val="0"/>
              <a:satOff val="0"/>
              <a:lumOff val="0"/>
              <a:alphaOff val="0"/>
            </a:schemeClr>
          </a:lnRef>
          <a:fillRef idx="1">
            <a:scrgbClr r="0" g="0" b="0"/>
          </a:fillRef>
          <a:effectRef idx="0">
            <a:schemeClr val="accent3">
              <a:alpha val="90000"/>
              <a:hueOff val="0"/>
              <a:satOff val="0"/>
              <a:lumOff val="0"/>
              <a:alphaOff val="0"/>
            </a:schemeClr>
          </a:effectRef>
          <a:fontRef idx="minor">
            <a:schemeClr val="lt1"/>
          </a:fontRef>
        </p:style>
      </p:sp>
      <p:sp>
        <p:nvSpPr>
          <p:cNvPr id="9" name="Rectangle 8" descr="tape measurer icon"/>
          <p:cNvSpPr/>
          <p:nvPr/>
        </p:nvSpPr>
        <p:spPr>
          <a:xfrm>
            <a:off x="2925071" y="2050026"/>
            <a:ext cx="1438262" cy="1230582"/>
          </a:xfrm>
          <a:prstGeom prst="rect">
            <a:avLst/>
          </a:prstGeom>
          <a:blipFill>
            <a:blip r:embed="rId5">
              <a:extLst/>
            </a:blip>
            <a:srcRect/>
            <a:stretch>
              <a:fillRect t="-9000" b="-9000"/>
            </a:stretch>
          </a:blipFill>
        </p:spPr>
        <p:style>
          <a:lnRef idx="2">
            <a:schemeClr val="lt1">
              <a:hueOff val="0"/>
              <a:satOff val="0"/>
              <a:lumOff val="0"/>
              <a:alphaOff val="0"/>
            </a:schemeClr>
          </a:lnRef>
          <a:fillRef idx="1">
            <a:scrgbClr r="0" g="0" b="0"/>
          </a:fillRef>
          <a:effectRef idx="0">
            <a:schemeClr val="accent3">
              <a:alpha val="90000"/>
              <a:hueOff val="0"/>
              <a:satOff val="0"/>
              <a:lumOff val="0"/>
              <a:alphaOff val="-20000"/>
            </a:schemeClr>
          </a:effectRef>
          <a:fontRef idx="minor">
            <a:schemeClr val="lt1"/>
          </a:fontRef>
        </p:style>
      </p:sp>
      <p:sp>
        <p:nvSpPr>
          <p:cNvPr id="10" name="Rectangle 9" descr="venn diagram icon"/>
          <p:cNvSpPr/>
          <p:nvPr/>
        </p:nvSpPr>
        <p:spPr>
          <a:xfrm>
            <a:off x="5246240" y="2050026"/>
            <a:ext cx="1438262" cy="1230582"/>
          </a:xfrm>
          <a:prstGeom prst="rect">
            <a:avLst/>
          </a:prstGeom>
          <a:blipFill>
            <a:blip r:embed="rId6">
              <a:extLst/>
            </a:blip>
            <a:srcRect/>
            <a:stretch>
              <a:fillRect l="-9000" r="-9000"/>
            </a:stretch>
          </a:blipFill>
        </p:spPr>
        <p:style>
          <a:lnRef idx="2">
            <a:schemeClr val="lt1">
              <a:hueOff val="0"/>
              <a:satOff val="0"/>
              <a:lumOff val="0"/>
              <a:alphaOff val="0"/>
            </a:schemeClr>
          </a:lnRef>
          <a:fillRef idx="1">
            <a:scrgbClr r="0" g="0" b="0"/>
          </a:fillRef>
          <a:effectRef idx="0">
            <a:schemeClr val="accent3">
              <a:alpha val="90000"/>
              <a:hueOff val="0"/>
              <a:satOff val="0"/>
              <a:lumOff val="0"/>
              <a:alphaOff val="-10000"/>
            </a:schemeClr>
          </a:effectRef>
          <a:fontRef idx="minor">
            <a:schemeClr val="lt1"/>
          </a:fontRef>
        </p:style>
      </p:sp>
      <p:sp>
        <p:nvSpPr>
          <p:cNvPr id="11" name="Rectangle 10" descr="speech bubble icon"/>
          <p:cNvSpPr/>
          <p:nvPr/>
        </p:nvSpPr>
        <p:spPr>
          <a:xfrm>
            <a:off x="7838757" y="2212061"/>
            <a:ext cx="1076438" cy="855550"/>
          </a:xfrm>
          <a:prstGeom prst="rect">
            <a:avLst/>
          </a:prstGeom>
          <a:blipFill>
            <a:blip r:embed="rId7">
              <a:extLst/>
            </a:blip>
            <a:srcRect/>
            <a:stretch>
              <a:fillRect t="-9000" b="-9000"/>
            </a:stretch>
          </a:blipFill>
        </p:spPr>
        <p:style>
          <a:lnRef idx="2">
            <a:schemeClr val="lt1">
              <a:hueOff val="0"/>
              <a:satOff val="0"/>
              <a:lumOff val="0"/>
              <a:alphaOff val="0"/>
            </a:schemeClr>
          </a:lnRef>
          <a:fillRef idx="1">
            <a:scrgbClr r="0" g="0" b="0"/>
          </a:fillRef>
          <a:effectRef idx="0">
            <a:schemeClr val="accent3">
              <a:alpha val="90000"/>
              <a:hueOff val="0"/>
              <a:satOff val="0"/>
              <a:lumOff val="0"/>
              <a:alphaOff val="-30000"/>
            </a:schemeClr>
          </a:effectRef>
          <a:fontRef idx="minor">
            <a:schemeClr val="lt1"/>
          </a:fontRef>
        </p:style>
      </p:sp>
      <p:sp>
        <p:nvSpPr>
          <p:cNvPr id="12" name="Rectangle 11" descr="backbone icon"/>
          <p:cNvSpPr/>
          <p:nvPr/>
        </p:nvSpPr>
        <p:spPr>
          <a:xfrm>
            <a:off x="9948869" y="2050026"/>
            <a:ext cx="1438262" cy="1230582"/>
          </a:xfrm>
          <a:prstGeom prst="rect">
            <a:avLst/>
          </a:prstGeom>
          <a:blipFill>
            <a:blip r:embed="rId8">
              <a:extLst/>
            </a:blip>
            <a:srcRect/>
            <a:stretch>
              <a:fillRect l="-10000" r="-10000"/>
            </a:stretch>
          </a:blipFill>
        </p:spPr>
        <p:style>
          <a:lnRef idx="2">
            <a:schemeClr val="lt1">
              <a:hueOff val="0"/>
              <a:satOff val="0"/>
              <a:lumOff val="0"/>
              <a:alphaOff val="0"/>
            </a:schemeClr>
          </a:lnRef>
          <a:fillRef idx="1">
            <a:scrgbClr r="0" g="0" b="0"/>
          </a:fillRef>
          <a:effectRef idx="0">
            <a:schemeClr val="accent3">
              <a:alpha val="90000"/>
              <a:hueOff val="0"/>
              <a:satOff val="0"/>
              <a:lumOff val="0"/>
              <a:alphaOff val="-40000"/>
            </a:schemeClr>
          </a:effectRef>
          <a:fontRef idx="minor">
            <a:schemeClr val="lt1"/>
          </a:fontRef>
        </p:style>
      </p:sp>
    </p:spTree>
    <p:extLst>
      <p:ext uri="{BB962C8B-B14F-4D97-AF65-F5344CB8AC3E}">
        <p14:creationId xmlns:p14="http://schemas.microsoft.com/office/powerpoint/2010/main" val="126793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53765" y="0"/>
            <a:ext cx="9144000" cy="1143000"/>
          </a:xfrm>
        </p:spPr>
        <p:txBody>
          <a:bodyPr>
            <a:normAutofit/>
          </a:bodyPr>
          <a:lstStyle/>
          <a:p>
            <a:pPr algn="ctr">
              <a:defRPr/>
            </a:pPr>
            <a:r>
              <a:rPr lang="en-CA" dirty="0" smtClean="0"/>
              <a:t>Collective Impact – Framing Questions</a:t>
            </a:r>
            <a:endParaRPr lang="en-CA" dirty="0"/>
          </a:p>
        </p:txBody>
      </p:sp>
      <p:sp>
        <p:nvSpPr>
          <p:cNvPr id="65539" name="Content Placeholder 2"/>
          <p:cNvSpPr>
            <a:spLocks noGrp="1"/>
          </p:cNvSpPr>
          <p:nvPr>
            <p:ph idx="1"/>
          </p:nvPr>
        </p:nvSpPr>
        <p:spPr>
          <a:xfrm>
            <a:off x="4267200" y="1447800"/>
            <a:ext cx="6324600" cy="4876800"/>
          </a:xfrm>
        </p:spPr>
        <p:txBody>
          <a:bodyPr>
            <a:normAutofit lnSpcReduction="10000"/>
          </a:bodyPr>
          <a:lstStyle/>
          <a:p>
            <a:r>
              <a:rPr lang="en-CA" sz="2400" b="0" dirty="0" smtClean="0">
                <a:solidFill>
                  <a:schemeClr val="tx1"/>
                </a:solidFill>
                <a:latin typeface="+mn-lt"/>
              </a:rPr>
              <a:t>Do we aim to effect―</a:t>
            </a:r>
            <a:r>
              <a:rPr lang="en-CA" sz="2400" dirty="0" smtClean="0">
                <a:solidFill>
                  <a:schemeClr val="tx1"/>
                </a:solidFill>
                <a:latin typeface="+mn-lt"/>
              </a:rPr>
              <a:t>needle</a:t>
            </a:r>
            <a:r>
              <a:rPr lang="en-CA" sz="2400" b="0" dirty="0" smtClean="0">
                <a:solidFill>
                  <a:schemeClr val="tx1"/>
                </a:solidFill>
                <a:latin typeface="+mn-lt"/>
              </a:rPr>
              <a:t>- change </a:t>
            </a:r>
            <a:br>
              <a:rPr lang="en-CA" sz="2400" b="0" dirty="0" smtClean="0">
                <a:solidFill>
                  <a:schemeClr val="tx1"/>
                </a:solidFill>
                <a:latin typeface="+mn-lt"/>
              </a:rPr>
            </a:br>
            <a:r>
              <a:rPr lang="en-CA" sz="2400" b="0" dirty="0" smtClean="0">
                <a:solidFill>
                  <a:schemeClr val="tx1"/>
                </a:solidFill>
                <a:latin typeface="+mn-lt"/>
              </a:rPr>
              <a:t>(i.e., significant and measurable progress) </a:t>
            </a:r>
            <a:br>
              <a:rPr lang="en-CA" sz="2400" b="0" dirty="0" smtClean="0">
                <a:solidFill>
                  <a:schemeClr val="tx1"/>
                </a:solidFill>
                <a:latin typeface="+mn-lt"/>
              </a:rPr>
            </a:br>
            <a:r>
              <a:rPr lang="en-CA" sz="2400" b="0" dirty="0" smtClean="0">
                <a:solidFill>
                  <a:schemeClr val="tx1"/>
                </a:solidFill>
                <a:latin typeface="+mn-lt"/>
              </a:rPr>
              <a:t>on a community-wide metric? </a:t>
            </a:r>
          </a:p>
          <a:p>
            <a:r>
              <a:rPr lang="en-CA" sz="2400" b="0" dirty="0" smtClean="0">
                <a:solidFill>
                  <a:schemeClr val="tx1"/>
                </a:solidFill>
                <a:latin typeface="+mn-lt"/>
              </a:rPr>
              <a:t>Do we believe that </a:t>
            </a:r>
            <a:r>
              <a:rPr lang="en-CA" sz="2400" dirty="0" smtClean="0">
                <a:solidFill>
                  <a:schemeClr val="tx1"/>
                </a:solidFill>
                <a:latin typeface="+mn-lt"/>
              </a:rPr>
              <a:t>a long-term investment </a:t>
            </a:r>
            <a:br>
              <a:rPr lang="en-CA" sz="2400" dirty="0" smtClean="0">
                <a:solidFill>
                  <a:schemeClr val="tx1"/>
                </a:solidFill>
                <a:latin typeface="+mn-lt"/>
              </a:rPr>
            </a:br>
            <a:r>
              <a:rPr lang="en-CA" sz="2400" b="0" dirty="0" smtClean="0">
                <a:solidFill>
                  <a:schemeClr val="tx1"/>
                </a:solidFill>
                <a:latin typeface="+mn-lt"/>
              </a:rPr>
              <a:t>(i.e., three to five-plus years) by stakeholders </a:t>
            </a:r>
            <a:br>
              <a:rPr lang="en-CA" sz="2400" b="0" dirty="0" smtClean="0">
                <a:solidFill>
                  <a:schemeClr val="tx1"/>
                </a:solidFill>
                <a:latin typeface="+mn-lt"/>
              </a:rPr>
            </a:br>
            <a:r>
              <a:rPr lang="en-CA" sz="2400" b="0" dirty="0" smtClean="0">
                <a:solidFill>
                  <a:schemeClr val="tx1"/>
                </a:solidFill>
                <a:latin typeface="+mn-lt"/>
              </a:rPr>
              <a:t>is necessary to achieve success? </a:t>
            </a:r>
          </a:p>
          <a:p>
            <a:r>
              <a:rPr lang="en-CA" sz="2400" b="0" dirty="0" smtClean="0">
                <a:solidFill>
                  <a:schemeClr val="tx1"/>
                </a:solidFill>
                <a:latin typeface="+mn-lt"/>
              </a:rPr>
              <a:t>Do we believe that </a:t>
            </a:r>
            <a:r>
              <a:rPr lang="en-CA" sz="2400" dirty="0" smtClean="0">
                <a:solidFill>
                  <a:schemeClr val="tx1"/>
                </a:solidFill>
                <a:latin typeface="+mn-lt"/>
              </a:rPr>
              <a:t>cross-sector engagement </a:t>
            </a:r>
            <a:br>
              <a:rPr lang="en-CA" sz="2400" dirty="0" smtClean="0">
                <a:solidFill>
                  <a:schemeClr val="tx1"/>
                </a:solidFill>
                <a:latin typeface="+mn-lt"/>
              </a:rPr>
            </a:br>
            <a:r>
              <a:rPr lang="en-CA" sz="2400" b="0" dirty="0" smtClean="0">
                <a:solidFill>
                  <a:schemeClr val="tx1"/>
                </a:solidFill>
                <a:latin typeface="+mn-lt"/>
              </a:rPr>
              <a:t>is essential for community-wide change? </a:t>
            </a:r>
          </a:p>
          <a:p>
            <a:r>
              <a:rPr lang="en-CA" sz="2400" b="0" dirty="0" smtClean="0">
                <a:solidFill>
                  <a:schemeClr val="tx1"/>
                </a:solidFill>
                <a:latin typeface="+mn-lt"/>
              </a:rPr>
              <a:t>Are we committed to </a:t>
            </a:r>
            <a:r>
              <a:rPr lang="en-CA" sz="2400" dirty="0" smtClean="0">
                <a:solidFill>
                  <a:schemeClr val="tx1"/>
                </a:solidFill>
                <a:latin typeface="+mn-lt"/>
              </a:rPr>
              <a:t>using measurable data </a:t>
            </a:r>
            <a:br>
              <a:rPr lang="en-CA" sz="2400" dirty="0" smtClean="0">
                <a:solidFill>
                  <a:schemeClr val="tx1"/>
                </a:solidFill>
                <a:latin typeface="+mn-lt"/>
              </a:rPr>
            </a:br>
            <a:r>
              <a:rPr lang="en-CA" sz="2400" b="0" dirty="0" smtClean="0">
                <a:solidFill>
                  <a:schemeClr val="tx1"/>
                </a:solidFill>
                <a:latin typeface="+mn-lt"/>
              </a:rPr>
              <a:t>to set the agenda and improve over time? </a:t>
            </a:r>
          </a:p>
          <a:p>
            <a:r>
              <a:rPr lang="en-CA" sz="2400" b="0" dirty="0" smtClean="0">
                <a:solidFill>
                  <a:schemeClr val="tx1"/>
                </a:solidFill>
                <a:latin typeface="+mn-lt"/>
              </a:rPr>
              <a:t>Are we committed to </a:t>
            </a:r>
            <a:r>
              <a:rPr lang="en-CA" sz="2400" dirty="0" smtClean="0">
                <a:solidFill>
                  <a:schemeClr val="tx1"/>
                </a:solidFill>
                <a:latin typeface="+mn-lt"/>
              </a:rPr>
              <a:t>having community members as partners </a:t>
            </a:r>
            <a:r>
              <a:rPr lang="en-CA" sz="2400" b="0" dirty="0" smtClean="0">
                <a:solidFill>
                  <a:schemeClr val="tx1"/>
                </a:solidFill>
                <a:latin typeface="+mn-lt"/>
              </a:rPr>
              <a:t>and producers of impact? </a:t>
            </a:r>
          </a:p>
          <a:p>
            <a:endParaRPr lang="en-CA" dirty="0" smtClean="0">
              <a:latin typeface="+mn-lt"/>
            </a:endParaRPr>
          </a:p>
        </p:txBody>
      </p:sp>
      <p:pic>
        <p:nvPicPr>
          <p:cNvPr id="2" name="Picture 1" descr="Impact graphi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1" y="2232734"/>
            <a:ext cx="2371725" cy="2197288"/>
          </a:xfrm>
          <a:prstGeom prst="rect">
            <a:avLst/>
          </a:prstGeom>
        </p:spPr>
      </p:pic>
      <p:pic>
        <p:nvPicPr>
          <p:cNvPr id="5" name="Picture 4" descr="Tamarack logo"/>
          <p:cNvPicPr>
            <a:picLocks noChangeAspect="1"/>
          </p:cNvPicPr>
          <p:nvPr/>
        </p:nvPicPr>
        <p:blipFill rotWithShape="1">
          <a:blip r:embed="rId4" cstate="print">
            <a:extLst>
              <a:ext uri="{28A0092B-C50C-407E-A947-70E740481C1C}">
                <a14:useLocalDpi xmlns:a14="http://schemas.microsoft.com/office/drawing/2010/main" val="0"/>
              </a:ext>
            </a:extLst>
          </a:blip>
          <a:srcRect r="71858" b="11748"/>
          <a:stretch/>
        </p:blipFill>
        <p:spPr>
          <a:xfrm>
            <a:off x="161364" y="5943064"/>
            <a:ext cx="1035423" cy="575342"/>
          </a:xfrm>
          <a:prstGeom prst="rect">
            <a:avLst/>
          </a:prstGeom>
        </p:spPr>
      </p:pic>
    </p:spTree>
    <p:extLst>
      <p:ext uri="{BB962C8B-B14F-4D97-AF65-F5344CB8AC3E}">
        <p14:creationId xmlns:p14="http://schemas.microsoft.com/office/powerpoint/2010/main" val="1779620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ases of Collective Impact icon"/>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3489"/>
          <a:stretch/>
        </p:blipFill>
        <p:spPr>
          <a:xfrm>
            <a:off x="768652" y="1465263"/>
            <a:ext cx="10492771" cy="5105400"/>
          </a:xfrm>
        </p:spPr>
      </p:pic>
      <p:sp>
        <p:nvSpPr>
          <p:cNvPr id="2" name="Title 1"/>
          <p:cNvSpPr>
            <a:spLocks noGrp="1"/>
          </p:cNvSpPr>
          <p:nvPr>
            <p:ph type="title"/>
          </p:nvPr>
        </p:nvSpPr>
        <p:spPr/>
        <p:txBody>
          <a:bodyPr/>
          <a:lstStyle/>
          <a:p>
            <a:r>
              <a:rPr lang="en-US" dirty="0" smtClean="0"/>
              <a:t>Phases of Collective Impact</a:t>
            </a:r>
            <a:endParaRPr lang="en-US" dirty="0"/>
          </a:p>
        </p:txBody>
      </p:sp>
      <p:sp>
        <p:nvSpPr>
          <p:cNvPr id="5" name="TextBox 4"/>
          <p:cNvSpPr txBox="1"/>
          <p:nvPr/>
        </p:nvSpPr>
        <p:spPr>
          <a:xfrm>
            <a:off x="4343401" y="6327011"/>
            <a:ext cx="4520045" cy="307777"/>
          </a:xfrm>
          <a:prstGeom prst="rect">
            <a:avLst/>
          </a:prstGeom>
          <a:noFill/>
        </p:spPr>
        <p:txBody>
          <a:bodyPr wrap="square" rtlCol="0">
            <a:spAutoFit/>
          </a:bodyPr>
          <a:lstStyle/>
          <a:p>
            <a:r>
              <a:rPr lang="en-CA" sz="1400" b="1" dirty="0">
                <a:solidFill>
                  <a:prstClr val="black"/>
                </a:solidFill>
              </a:rPr>
              <a:t>Source: FSG Social Impact Consultants</a:t>
            </a:r>
          </a:p>
        </p:txBody>
      </p:sp>
    </p:spTree>
    <p:extLst>
      <p:ext uri="{BB962C8B-B14F-4D97-AF65-F5344CB8AC3E}">
        <p14:creationId xmlns:p14="http://schemas.microsoft.com/office/powerpoint/2010/main" val="1831381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opping cart that says &quot;buy&quot;"/>
          <p:cNvPicPr>
            <a:picLocks noChangeAspect="1"/>
          </p:cNvPicPr>
          <p:nvPr/>
        </p:nvPicPr>
        <p:blipFill rotWithShape="1">
          <a:blip r:embed="rId3" cstate="print"/>
          <a:srcRect b="7870"/>
          <a:stretch/>
        </p:blipFill>
        <p:spPr>
          <a:xfrm>
            <a:off x="2127167" y="2285258"/>
            <a:ext cx="3003616" cy="2820142"/>
          </a:xfrm>
          <a:prstGeom prst="rect">
            <a:avLst/>
          </a:prstGeom>
        </p:spPr>
      </p:pic>
      <p:sp>
        <p:nvSpPr>
          <p:cNvPr id="8" name="Right Arrow 7" descr="arrow"/>
          <p:cNvSpPr/>
          <p:nvPr/>
        </p:nvSpPr>
        <p:spPr>
          <a:xfrm>
            <a:off x="5533293" y="2690447"/>
            <a:ext cx="1305791" cy="83087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14" name="Picture 13" descr="Key in lock"/>
          <p:cNvPicPr>
            <a:picLocks noChangeAspect="1"/>
          </p:cNvPicPr>
          <p:nvPr/>
        </p:nvPicPr>
        <p:blipFill>
          <a:blip r:embed="rId4" cstate="print"/>
          <a:stretch>
            <a:fillRect/>
          </a:stretch>
        </p:blipFill>
        <p:spPr>
          <a:xfrm>
            <a:off x="7120699" y="2237442"/>
            <a:ext cx="2957954" cy="2867958"/>
          </a:xfrm>
          <a:prstGeom prst="rect">
            <a:avLst/>
          </a:prstGeom>
        </p:spPr>
      </p:pic>
      <p:pic>
        <p:nvPicPr>
          <p:cNvPr id="9" name="Picture 8" descr="Tamarack logo"/>
          <p:cNvPicPr>
            <a:picLocks noChangeAspect="1"/>
          </p:cNvPicPr>
          <p:nvPr/>
        </p:nvPicPr>
        <p:blipFill rotWithShape="1">
          <a:blip r:embed="rId5" cstate="print">
            <a:extLst>
              <a:ext uri="{28A0092B-C50C-407E-A947-70E740481C1C}">
                <a14:useLocalDpi xmlns:a14="http://schemas.microsoft.com/office/drawing/2010/main" val="0"/>
              </a:ext>
            </a:extLst>
          </a:blip>
          <a:srcRect r="71858" b="11748"/>
          <a:stretch/>
        </p:blipFill>
        <p:spPr>
          <a:xfrm>
            <a:off x="161364" y="5943064"/>
            <a:ext cx="1035423" cy="575342"/>
          </a:xfrm>
          <a:prstGeom prst="rect">
            <a:avLst/>
          </a:prstGeom>
        </p:spPr>
      </p:pic>
      <p:sp>
        <p:nvSpPr>
          <p:cNvPr id="2" name="Title 1"/>
          <p:cNvSpPr>
            <a:spLocks noGrp="1"/>
          </p:cNvSpPr>
          <p:nvPr>
            <p:ph type="title"/>
          </p:nvPr>
        </p:nvSpPr>
        <p:spPr/>
        <p:txBody>
          <a:bodyPr>
            <a:normAutofit/>
          </a:bodyPr>
          <a:lstStyle/>
          <a:p>
            <a:r>
              <a:rPr lang="en-US" sz="4000" dirty="0" smtClean="0"/>
              <a:t>Collective Impact Mindset Shift</a:t>
            </a:r>
            <a:endParaRPr lang="en-US" sz="4000" dirty="0"/>
          </a:p>
        </p:txBody>
      </p:sp>
      <p:sp>
        <p:nvSpPr>
          <p:cNvPr id="6" name="Content Placeholder 5"/>
          <p:cNvSpPr>
            <a:spLocks noGrp="1"/>
          </p:cNvSpPr>
          <p:nvPr>
            <p:ph sz="half" idx="1"/>
          </p:nvPr>
        </p:nvSpPr>
        <p:spPr>
          <a:xfrm>
            <a:off x="2127168" y="1808703"/>
            <a:ext cx="3268798" cy="4000568"/>
          </a:xfrm>
          <a:ln>
            <a:solidFill>
              <a:schemeClr val="tx1"/>
            </a:solidFill>
          </a:ln>
        </p:spPr>
        <p:txBody>
          <a:bodyPr/>
          <a:lstStyle/>
          <a:p>
            <a:pPr lvl="0" algn="ctr" defTabSz="914400">
              <a:spcBef>
                <a:spcPts val="0"/>
              </a:spcBef>
              <a:spcAft>
                <a:spcPts val="0"/>
              </a:spcAft>
            </a:pPr>
            <a:r>
              <a:rPr lang="en-US" sz="3300" dirty="0">
                <a:ln>
                  <a:solidFill>
                    <a:schemeClr val="tx1"/>
                  </a:solidFill>
                </a:ln>
                <a:solidFill>
                  <a:prstClr val="black"/>
                </a:solidFill>
                <a:latin typeface="Cambria" panose="02040503050406030204" pitchFamily="18" charset="0"/>
                <a:cs typeface="Arial" panose="020B0604020202020204" pitchFamily="34" charset="0"/>
              </a:rPr>
              <a:t>From Buy-In</a:t>
            </a:r>
          </a:p>
          <a:p>
            <a:endParaRPr lang="en-US" dirty="0">
              <a:ln>
                <a:solidFill>
                  <a:schemeClr val="tx1"/>
                </a:solidFill>
              </a:ln>
            </a:endParaRPr>
          </a:p>
        </p:txBody>
      </p:sp>
      <p:sp>
        <p:nvSpPr>
          <p:cNvPr id="10" name="Content Placeholder 9"/>
          <p:cNvSpPr>
            <a:spLocks noGrp="1"/>
          </p:cNvSpPr>
          <p:nvPr>
            <p:ph sz="half" idx="2"/>
          </p:nvPr>
        </p:nvSpPr>
        <p:spPr>
          <a:xfrm>
            <a:off x="6973556" y="1808703"/>
            <a:ext cx="3285811" cy="3999243"/>
          </a:xfrm>
          <a:ln>
            <a:solidFill>
              <a:schemeClr val="tx1"/>
            </a:solidFill>
          </a:ln>
        </p:spPr>
        <p:txBody>
          <a:bodyPr/>
          <a:lstStyle/>
          <a:p>
            <a:pPr lvl="0" algn="ctr" defTabSz="914400">
              <a:spcBef>
                <a:spcPts val="0"/>
              </a:spcBef>
              <a:spcAft>
                <a:spcPts val="0"/>
              </a:spcAft>
            </a:pPr>
            <a:r>
              <a:rPr lang="en-US" sz="3300" dirty="0">
                <a:solidFill>
                  <a:prstClr val="black"/>
                </a:solidFill>
                <a:latin typeface="Cambria" panose="02040503050406030204" pitchFamily="18" charset="0"/>
                <a:cs typeface="Arial" panose="020B0604020202020204" pitchFamily="34" charset="0"/>
              </a:rPr>
              <a:t>To </a:t>
            </a:r>
            <a:r>
              <a:rPr lang="en-US" sz="3300" dirty="0" smtClean="0">
                <a:solidFill>
                  <a:prstClr val="black"/>
                </a:solidFill>
                <a:latin typeface="Cambria" panose="02040503050406030204" pitchFamily="18" charset="0"/>
                <a:cs typeface="Arial" panose="020B0604020202020204" pitchFamily="34" charset="0"/>
              </a:rPr>
              <a:t>Ownership</a:t>
            </a:r>
            <a:endParaRPr lang="en-US" sz="3300" dirty="0">
              <a:solidFill>
                <a:prstClr val="black"/>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75573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29011" y="1464881"/>
            <a:ext cx="5777637" cy="5105400"/>
          </a:xfrm>
        </p:spPr>
        <p:txBody>
          <a:bodyPr>
            <a:normAutofit/>
          </a:bodyPr>
          <a:lstStyle/>
          <a:p>
            <a:endParaRPr lang="en-US" sz="4000" dirty="0" smtClean="0"/>
          </a:p>
          <a:p>
            <a:r>
              <a:rPr lang="en-US" sz="4000" dirty="0" smtClean="0"/>
              <a:t>What are your thoughts about this definition of buy-in and ownership?</a:t>
            </a:r>
            <a:endParaRPr lang="en-US" sz="4000" dirty="0"/>
          </a:p>
        </p:txBody>
      </p:sp>
      <p:sp>
        <p:nvSpPr>
          <p:cNvPr id="3" name="Title 2"/>
          <p:cNvSpPr>
            <a:spLocks noGrp="1"/>
          </p:cNvSpPr>
          <p:nvPr>
            <p:ph type="title"/>
          </p:nvPr>
        </p:nvSpPr>
        <p:spPr/>
        <p:txBody>
          <a:bodyPr>
            <a:normAutofit/>
          </a:bodyPr>
          <a:lstStyle/>
          <a:p>
            <a:r>
              <a:rPr lang="en-US" sz="4400" dirty="0" smtClean="0"/>
              <a:t>Group Discussion </a:t>
            </a:r>
            <a:endParaRPr lang="en-US" sz="4400" dirty="0"/>
          </a:p>
        </p:txBody>
      </p:sp>
      <p:pic>
        <p:nvPicPr>
          <p:cNvPr id="6" name="Picture 5" descr="group discussion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28" y="2097316"/>
            <a:ext cx="5238825" cy="3476114"/>
          </a:xfrm>
          <a:prstGeom prst="rect">
            <a:avLst/>
          </a:prstGeom>
        </p:spPr>
      </p:pic>
    </p:spTree>
    <p:extLst>
      <p:ext uri="{BB962C8B-B14F-4D97-AF65-F5344CB8AC3E}">
        <p14:creationId xmlns:p14="http://schemas.microsoft.com/office/powerpoint/2010/main" val="966471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pic>
        <p:nvPicPr>
          <p:cNvPr id="4" name="Content Placeholder 3" descr="Decorative image of notebook"/>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896660" y="1371601"/>
            <a:ext cx="4775707" cy="518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half" idx="2"/>
          </p:nvPr>
        </p:nvSpPr>
        <p:spPr>
          <a:xfrm>
            <a:off x="4328967" y="1475606"/>
            <a:ext cx="4343400" cy="4648200"/>
          </a:xfrm>
        </p:spPr>
        <p:txBody>
          <a:bodyPr>
            <a:noAutofit/>
          </a:bodyPr>
          <a:lstStyle/>
          <a:p>
            <a:pPr marL="148590">
              <a:lnSpc>
                <a:spcPct val="120000"/>
              </a:lnSpc>
              <a:spcBef>
                <a:spcPts val="0"/>
              </a:spcBef>
              <a:spcAft>
                <a:spcPts val="300"/>
              </a:spcAft>
            </a:pPr>
            <a:endParaRPr lang="en-US" sz="1200" dirty="0">
              <a:solidFill>
                <a:srgbClr val="002060"/>
              </a:solidFill>
              <a:latin typeface="Gisha" panose="020B0502040204020203" pitchFamily="34" charset="-79"/>
              <a:cs typeface="Gisha" panose="020B0502040204020203" pitchFamily="34" charset="-79"/>
            </a:endParaRPr>
          </a:p>
          <a:p>
            <a:pPr marL="548640"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Introductions</a:t>
            </a:r>
          </a:p>
          <a:p>
            <a:pPr marL="548640" indent="-400050">
              <a:lnSpc>
                <a:spcPct val="120000"/>
              </a:lnSpc>
              <a:spcBef>
                <a:spcPts val="0"/>
              </a:spcBef>
              <a:spcAft>
                <a:spcPts val="300"/>
              </a:spcAft>
              <a:buAutoNum type="romanUcPeriod"/>
            </a:pPr>
            <a:endParaRPr lang="en-US" sz="1200" dirty="0" smtClean="0">
              <a:solidFill>
                <a:srgbClr val="002060"/>
              </a:solidFill>
              <a:latin typeface="Gisha" panose="020B0502040204020203" pitchFamily="34" charset="-79"/>
              <a:cs typeface="Gisha" panose="020B0502040204020203" pitchFamily="34" charset="-79"/>
            </a:endParaRPr>
          </a:p>
          <a:p>
            <a:pPr marL="548640"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Glimpse Into Our PLN Community</a:t>
            </a:r>
          </a:p>
          <a:p>
            <a:pPr marL="548640" indent="-400050">
              <a:lnSpc>
                <a:spcPct val="120000"/>
              </a:lnSpc>
              <a:spcBef>
                <a:spcPts val="0"/>
              </a:spcBef>
              <a:spcAft>
                <a:spcPts val="300"/>
              </a:spcAft>
              <a:buAutoNum type="romanUcPeriod"/>
            </a:pPr>
            <a:endParaRPr lang="en-US" sz="1200" dirty="0" smtClean="0">
              <a:solidFill>
                <a:srgbClr val="002060"/>
              </a:solidFill>
              <a:latin typeface="Gisha" panose="020B0502040204020203" pitchFamily="34" charset="-79"/>
              <a:cs typeface="Gisha" panose="020B0502040204020203" pitchFamily="34" charset="-79"/>
            </a:endParaRPr>
          </a:p>
          <a:p>
            <a:pPr marL="548640"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Laying </a:t>
            </a:r>
            <a:r>
              <a:rPr lang="en-US" sz="1200" dirty="0">
                <a:solidFill>
                  <a:srgbClr val="002060"/>
                </a:solidFill>
                <a:latin typeface="Gisha" panose="020B0502040204020203" pitchFamily="34" charset="-79"/>
                <a:cs typeface="Gisha" panose="020B0502040204020203" pitchFamily="34" charset="-79"/>
              </a:rPr>
              <a:t>the groundwork for our </a:t>
            </a:r>
            <a:r>
              <a:rPr lang="en-US" sz="1200" dirty="0" smtClean="0">
                <a:solidFill>
                  <a:srgbClr val="002060"/>
                </a:solidFill>
                <a:latin typeface="Gisha" panose="020B0502040204020203" pitchFamily="34" charset="-79"/>
                <a:cs typeface="Gisha" panose="020B0502040204020203" pitchFamily="34" charset="-79"/>
              </a:rPr>
              <a:t>PLN</a:t>
            </a:r>
          </a:p>
          <a:p>
            <a:pPr marL="148590">
              <a:lnSpc>
                <a:spcPct val="120000"/>
              </a:lnSpc>
              <a:spcBef>
                <a:spcPts val="0"/>
              </a:spcBef>
              <a:spcAft>
                <a:spcPts val="300"/>
              </a:spcAft>
            </a:pPr>
            <a:endParaRPr lang="en-US" sz="1200" dirty="0" smtClean="0">
              <a:solidFill>
                <a:srgbClr val="002060"/>
              </a:solidFill>
              <a:latin typeface="Gisha" panose="020B0502040204020203" pitchFamily="34" charset="-79"/>
              <a:cs typeface="Gisha" panose="020B0502040204020203" pitchFamily="34" charset="-79"/>
            </a:endParaRPr>
          </a:p>
          <a:p>
            <a:pPr marL="548640" indent="-400050">
              <a:lnSpc>
                <a:spcPct val="120000"/>
              </a:lnSpc>
              <a:spcBef>
                <a:spcPts val="0"/>
              </a:spcBef>
              <a:spcAft>
                <a:spcPts val="300"/>
              </a:spcAft>
              <a:buFont typeface="+mj-lt"/>
              <a:buAutoNum type="romanUcPeriod" startAt="4"/>
            </a:pPr>
            <a:r>
              <a:rPr lang="en-US" sz="1200" dirty="0" smtClean="0">
                <a:solidFill>
                  <a:srgbClr val="002060"/>
                </a:solidFill>
                <a:latin typeface="Gisha" panose="020B0502040204020203" pitchFamily="34" charset="-79"/>
                <a:cs typeface="Gisha" panose="020B0502040204020203" pitchFamily="34" charset="-79"/>
              </a:rPr>
              <a:t>Collective </a:t>
            </a:r>
            <a:r>
              <a:rPr lang="en-US" sz="1200" dirty="0">
                <a:solidFill>
                  <a:srgbClr val="002060"/>
                </a:solidFill>
                <a:latin typeface="Gisha" panose="020B0502040204020203" pitchFamily="34" charset="-79"/>
                <a:cs typeface="Gisha" panose="020B0502040204020203" pitchFamily="34" charset="-79"/>
              </a:rPr>
              <a:t>Impact Overview &amp; </a:t>
            </a:r>
            <a:r>
              <a:rPr lang="en-US" sz="1200" dirty="0" smtClean="0">
                <a:solidFill>
                  <a:srgbClr val="002060"/>
                </a:solidFill>
                <a:latin typeface="Gisha" panose="020B0502040204020203" pitchFamily="34" charset="-79"/>
                <a:cs typeface="Gisha" panose="020B0502040204020203" pitchFamily="34" charset="-79"/>
              </a:rPr>
              <a:t>Discussion</a:t>
            </a:r>
          </a:p>
          <a:p>
            <a:pPr marL="548640" indent="-400050">
              <a:lnSpc>
                <a:spcPct val="120000"/>
              </a:lnSpc>
              <a:spcBef>
                <a:spcPts val="0"/>
              </a:spcBef>
              <a:spcAft>
                <a:spcPts val="300"/>
              </a:spcAft>
              <a:buAutoNum type="romanUcPeriod" startAt="4"/>
            </a:pPr>
            <a:endParaRPr lang="en-US" sz="1200" dirty="0" smtClean="0">
              <a:solidFill>
                <a:srgbClr val="002060"/>
              </a:solidFill>
              <a:latin typeface="Gisha" panose="020B0502040204020203" pitchFamily="34" charset="-79"/>
              <a:cs typeface="Gisha" panose="020B0502040204020203" pitchFamily="34" charset="-79"/>
            </a:endParaRPr>
          </a:p>
          <a:p>
            <a:pPr marL="548640" indent="-400050">
              <a:lnSpc>
                <a:spcPct val="120000"/>
              </a:lnSpc>
              <a:spcBef>
                <a:spcPts val="0"/>
              </a:spcBef>
              <a:spcAft>
                <a:spcPts val="300"/>
              </a:spcAft>
              <a:buAutoNum type="romanUcPeriod" startAt="4"/>
            </a:pPr>
            <a:r>
              <a:rPr lang="en-US" sz="1200" dirty="0" smtClean="0">
                <a:solidFill>
                  <a:srgbClr val="002060"/>
                </a:solidFill>
                <a:latin typeface="Gisha" panose="020B0502040204020203" pitchFamily="34" charset="-79"/>
                <a:cs typeface="Gisha" panose="020B0502040204020203" pitchFamily="34" charset="-79"/>
              </a:rPr>
              <a:t>Reflective Activity: Assessing Community Context</a:t>
            </a:r>
          </a:p>
          <a:p>
            <a:pPr marL="548640" indent="-400050">
              <a:lnSpc>
                <a:spcPct val="120000"/>
              </a:lnSpc>
              <a:spcBef>
                <a:spcPts val="0"/>
              </a:spcBef>
              <a:spcAft>
                <a:spcPts val="300"/>
              </a:spcAft>
              <a:buAutoNum type="romanUcPeriod" startAt="4"/>
            </a:pPr>
            <a:endParaRPr lang="en-US" sz="1200" dirty="0">
              <a:solidFill>
                <a:srgbClr val="002060"/>
              </a:solidFill>
              <a:latin typeface="Gisha" panose="020B0502040204020203" pitchFamily="34" charset="-79"/>
              <a:cs typeface="Gisha" panose="020B0502040204020203" pitchFamily="34" charset="-79"/>
            </a:endParaRPr>
          </a:p>
          <a:p>
            <a:pPr marL="548640" indent="-400050">
              <a:lnSpc>
                <a:spcPct val="120000"/>
              </a:lnSpc>
              <a:spcBef>
                <a:spcPts val="0"/>
              </a:spcBef>
              <a:spcAft>
                <a:spcPts val="300"/>
              </a:spcAft>
              <a:buAutoNum type="romanUcPeriod" startAt="4"/>
            </a:pPr>
            <a:r>
              <a:rPr lang="en-US" sz="1200" dirty="0">
                <a:solidFill>
                  <a:srgbClr val="002060"/>
                </a:solidFill>
                <a:latin typeface="Gisha" panose="020B0502040204020203" pitchFamily="34" charset="-79"/>
                <a:cs typeface="Gisha" panose="020B0502040204020203" pitchFamily="34" charset="-79"/>
              </a:rPr>
              <a:t>Between Now &amp; Then (aka next call)</a:t>
            </a:r>
          </a:p>
          <a:p>
            <a:pPr marL="548640" indent="-400050">
              <a:lnSpc>
                <a:spcPct val="120000"/>
              </a:lnSpc>
              <a:spcBef>
                <a:spcPts val="0"/>
              </a:spcBef>
              <a:spcAft>
                <a:spcPts val="300"/>
              </a:spcAft>
              <a:buAutoNum type="romanUcPeriod" startAt="4"/>
            </a:pPr>
            <a:endParaRPr lang="en-US" sz="1200" dirty="0">
              <a:solidFill>
                <a:srgbClr val="002060"/>
              </a:solidFill>
              <a:latin typeface="Gisha" panose="020B0502040204020203" pitchFamily="34" charset="-79"/>
              <a:cs typeface="Gisha" panose="020B0502040204020203" pitchFamily="34" charset="-79"/>
            </a:endParaRPr>
          </a:p>
          <a:p>
            <a:pPr marL="548640" indent="-400050">
              <a:lnSpc>
                <a:spcPct val="120000"/>
              </a:lnSpc>
              <a:spcBef>
                <a:spcPts val="0"/>
              </a:spcBef>
              <a:spcAft>
                <a:spcPts val="300"/>
              </a:spcAft>
              <a:buAutoNum type="romanUcPeriod" startAt="4"/>
            </a:pPr>
            <a:r>
              <a:rPr lang="en-US" sz="1200" dirty="0" smtClean="0">
                <a:solidFill>
                  <a:srgbClr val="002060"/>
                </a:solidFill>
                <a:latin typeface="Gisha" panose="020B0502040204020203" pitchFamily="34" charset="-79"/>
                <a:cs typeface="Gisha" panose="020B0502040204020203" pitchFamily="34" charset="-79"/>
              </a:rPr>
              <a:t>Closing</a:t>
            </a:r>
            <a:endParaRPr lang="en-US" sz="1200" dirty="0">
              <a:solidFill>
                <a:srgbClr val="002060"/>
              </a:solidFill>
              <a:latin typeface="Gisha" panose="020B0502040204020203" pitchFamily="34" charset="-79"/>
              <a:cs typeface="Gisha" panose="020B0502040204020203" pitchFamily="34" charset="-79"/>
            </a:endParaRPr>
          </a:p>
        </p:txBody>
      </p:sp>
      <p:pic>
        <p:nvPicPr>
          <p:cNvPr id="5" name="Picture 5" descr="decorative image of pe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3693" r="2646" b="50730"/>
          <a:stretch/>
        </p:blipFill>
        <p:spPr bwMode="auto">
          <a:xfrm rot="6223314">
            <a:off x="1451218" y="3788060"/>
            <a:ext cx="3599868" cy="48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157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descr="arrow"/>
          <p:cNvSpPr/>
          <p:nvPr/>
        </p:nvSpPr>
        <p:spPr>
          <a:xfrm>
            <a:off x="5357500" y="3106231"/>
            <a:ext cx="1387357" cy="110783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descr="Youth Program"/>
          <p:cNvPicPr>
            <a:picLocks noChangeAspect="1"/>
          </p:cNvPicPr>
          <p:nvPr/>
        </p:nvPicPr>
        <p:blipFill>
          <a:blip r:embed="rId3"/>
          <a:stretch>
            <a:fillRect/>
          </a:stretch>
        </p:blipFill>
        <p:spPr>
          <a:xfrm>
            <a:off x="2129525" y="2277141"/>
            <a:ext cx="2818034" cy="3079094"/>
          </a:xfrm>
          <a:prstGeom prst="rect">
            <a:avLst/>
          </a:prstGeom>
        </p:spPr>
      </p:pic>
      <p:pic>
        <p:nvPicPr>
          <p:cNvPr id="9" name="Picture 8" descr="System graphic"/>
          <p:cNvPicPr>
            <a:picLocks noChangeAspect="1"/>
          </p:cNvPicPr>
          <p:nvPr/>
        </p:nvPicPr>
        <p:blipFill>
          <a:blip r:embed="rId4"/>
          <a:stretch>
            <a:fillRect/>
          </a:stretch>
        </p:blipFill>
        <p:spPr>
          <a:xfrm>
            <a:off x="7315200" y="2143482"/>
            <a:ext cx="2731460" cy="3346412"/>
          </a:xfrm>
          <a:prstGeom prst="rect">
            <a:avLst/>
          </a:prstGeom>
        </p:spPr>
      </p:pic>
      <p:pic>
        <p:nvPicPr>
          <p:cNvPr id="10" name="Picture 9" descr="Tamarack logo"/>
          <p:cNvPicPr>
            <a:picLocks noChangeAspect="1"/>
          </p:cNvPicPr>
          <p:nvPr/>
        </p:nvPicPr>
        <p:blipFill rotWithShape="1">
          <a:blip r:embed="rId5" cstate="print">
            <a:extLst>
              <a:ext uri="{28A0092B-C50C-407E-A947-70E740481C1C}">
                <a14:useLocalDpi xmlns:a14="http://schemas.microsoft.com/office/drawing/2010/main" val="0"/>
              </a:ext>
            </a:extLst>
          </a:blip>
          <a:srcRect r="71858" b="11748"/>
          <a:stretch/>
        </p:blipFill>
        <p:spPr>
          <a:xfrm>
            <a:off x="161364" y="5943064"/>
            <a:ext cx="1035423" cy="575342"/>
          </a:xfrm>
          <a:prstGeom prst="rect">
            <a:avLst/>
          </a:prstGeom>
        </p:spPr>
      </p:pic>
      <p:sp>
        <p:nvSpPr>
          <p:cNvPr id="2" name="Title 1"/>
          <p:cNvSpPr>
            <a:spLocks noGrp="1"/>
          </p:cNvSpPr>
          <p:nvPr>
            <p:ph type="title"/>
          </p:nvPr>
        </p:nvSpPr>
        <p:spPr/>
        <p:txBody>
          <a:bodyPr/>
          <a:lstStyle/>
          <a:p>
            <a:r>
              <a:rPr lang="en-US" dirty="0" smtClean="0"/>
              <a:t>Collective Impact Mindset Shift</a:t>
            </a:r>
            <a:endParaRPr lang="en-US" dirty="0"/>
          </a:p>
        </p:txBody>
      </p:sp>
      <p:sp>
        <p:nvSpPr>
          <p:cNvPr id="3" name="Content Placeholder 2"/>
          <p:cNvSpPr>
            <a:spLocks noGrp="1"/>
          </p:cNvSpPr>
          <p:nvPr>
            <p:ph sz="half" idx="1"/>
          </p:nvPr>
        </p:nvSpPr>
        <p:spPr>
          <a:xfrm>
            <a:off x="1899138" y="1617786"/>
            <a:ext cx="3215473" cy="4325278"/>
          </a:xfrm>
          <a:ln>
            <a:solidFill>
              <a:schemeClr val="tx1"/>
            </a:solidFill>
          </a:ln>
        </p:spPr>
        <p:txBody>
          <a:bodyPr/>
          <a:lstStyle/>
          <a:p>
            <a:pPr lvl="0" algn="ctr" defTabSz="914400">
              <a:spcBef>
                <a:spcPts val="0"/>
              </a:spcBef>
              <a:spcAft>
                <a:spcPts val="0"/>
              </a:spcAft>
            </a:pPr>
            <a:r>
              <a:rPr lang="en-US" sz="3000" dirty="0">
                <a:solidFill>
                  <a:srgbClr val="1755A5"/>
                </a:solidFill>
                <a:latin typeface="+mj-lt"/>
                <a:cs typeface="Arial" panose="020B0604020202020204" pitchFamily="34" charset="0"/>
              </a:rPr>
              <a:t>From </a:t>
            </a:r>
            <a:r>
              <a:rPr lang="en-US" sz="3000" dirty="0" smtClean="0">
                <a:solidFill>
                  <a:srgbClr val="1755A5"/>
                </a:solidFill>
                <a:latin typeface="+mj-lt"/>
                <a:cs typeface="Arial" panose="020B0604020202020204" pitchFamily="34" charset="0"/>
              </a:rPr>
              <a:t>Programs</a:t>
            </a:r>
            <a:endParaRPr lang="en-US" sz="3000" dirty="0">
              <a:solidFill>
                <a:srgbClr val="1755A5"/>
              </a:solidFill>
              <a:latin typeface="+mj-lt"/>
              <a:cs typeface="Arial" panose="020B0604020202020204" pitchFamily="34" charset="0"/>
            </a:endParaRPr>
          </a:p>
        </p:txBody>
      </p:sp>
      <p:sp>
        <p:nvSpPr>
          <p:cNvPr id="6" name="Content Placeholder 5"/>
          <p:cNvSpPr>
            <a:spLocks noGrp="1"/>
          </p:cNvSpPr>
          <p:nvPr>
            <p:ph sz="half" idx="2"/>
          </p:nvPr>
        </p:nvSpPr>
        <p:spPr>
          <a:xfrm>
            <a:off x="7074040" y="1577591"/>
            <a:ext cx="3275762" cy="4365473"/>
          </a:xfrm>
          <a:ln>
            <a:solidFill>
              <a:schemeClr val="tx1"/>
            </a:solidFill>
          </a:ln>
        </p:spPr>
        <p:txBody>
          <a:bodyPr>
            <a:normAutofit/>
          </a:bodyPr>
          <a:lstStyle/>
          <a:p>
            <a:pPr algn="ctr"/>
            <a:r>
              <a:rPr lang="en-US" sz="3000" dirty="0">
                <a:solidFill>
                  <a:srgbClr val="1755A5"/>
                </a:solidFill>
                <a:latin typeface="+mj-lt"/>
                <a:cs typeface="Arial" panose="020B0604020202020204" pitchFamily="34" charset="0"/>
              </a:rPr>
              <a:t>To </a:t>
            </a:r>
            <a:r>
              <a:rPr lang="en-US" sz="3000" dirty="0" smtClean="0">
                <a:solidFill>
                  <a:srgbClr val="1755A5"/>
                </a:solidFill>
                <a:latin typeface="+mj-lt"/>
                <a:cs typeface="Arial" panose="020B0604020202020204" pitchFamily="34" charset="0"/>
              </a:rPr>
              <a:t>Systems</a:t>
            </a:r>
            <a:endParaRPr lang="en-US" sz="3000" dirty="0">
              <a:solidFill>
                <a:srgbClr val="1755A5"/>
              </a:solidFill>
              <a:latin typeface="+mj-lt"/>
              <a:cs typeface="Arial" panose="020B0604020202020204" pitchFamily="34" charset="0"/>
            </a:endParaRPr>
          </a:p>
        </p:txBody>
      </p:sp>
    </p:spTree>
    <p:extLst>
      <p:ext uri="{BB962C8B-B14F-4D97-AF65-F5344CB8AC3E}">
        <p14:creationId xmlns:p14="http://schemas.microsoft.com/office/powerpoint/2010/main" val="65863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93977" y="1828800"/>
            <a:ext cx="6078201" cy="3536576"/>
          </a:xfrm>
        </p:spPr>
        <p:txBody>
          <a:bodyPr>
            <a:normAutofit lnSpcReduction="10000"/>
          </a:bodyPr>
          <a:lstStyle/>
          <a:p>
            <a:endParaRPr lang="en-US" dirty="0" smtClean="0"/>
          </a:p>
          <a:p>
            <a:pPr algn="ctr"/>
            <a:r>
              <a:rPr lang="en-US" sz="4000" dirty="0" smtClean="0"/>
              <a:t>What strategies are you employing to ensure that your CAN/CI initiative is addressing systems change vs. program outcomes?</a:t>
            </a:r>
            <a:endParaRPr lang="en-US" sz="4000" dirty="0"/>
          </a:p>
        </p:txBody>
      </p:sp>
      <p:sp>
        <p:nvSpPr>
          <p:cNvPr id="3" name="Title 2"/>
          <p:cNvSpPr>
            <a:spLocks noGrp="1"/>
          </p:cNvSpPr>
          <p:nvPr>
            <p:ph type="title"/>
          </p:nvPr>
        </p:nvSpPr>
        <p:spPr>
          <a:xfrm>
            <a:off x="4085515" y="108272"/>
            <a:ext cx="6053567" cy="1181100"/>
          </a:xfrm>
        </p:spPr>
        <p:txBody>
          <a:bodyPr>
            <a:normAutofit/>
          </a:bodyPr>
          <a:lstStyle/>
          <a:p>
            <a:pPr algn="l"/>
            <a:r>
              <a:rPr lang="en-US" sz="4000" dirty="0" smtClean="0"/>
              <a:t>Group Discussion </a:t>
            </a:r>
            <a:endParaRPr lang="en-US" sz="4000" dirty="0"/>
          </a:p>
        </p:txBody>
      </p:sp>
      <p:pic>
        <p:nvPicPr>
          <p:cNvPr id="6" name="Picture 5" descr="group discussion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28" y="2097316"/>
            <a:ext cx="5238825" cy="3476114"/>
          </a:xfrm>
          <a:prstGeom prst="rect">
            <a:avLst/>
          </a:prstGeom>
        </p:spPr>
      </p:pic>
    </p:spTree>
    <p:extLst>
      <p:ext uri="{BB962C8B-B14F-4D97-AF65-F5344CB8AC3E}">
        <p14:creationId xmlns:p14="http://schemas.microsoft.com/office/powerpoint/2010/main" val="3749439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descr="arrow"/>
          <p:cNvSpPr/>
          <p:nvPr/>
        </p:nvSpPr>
        <p:spPr>
          <a:xfrm>
            <a:off x="5357500" y="3106231"/>
            <a:ext cx="1387357" cy="110783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descr="Tamarack logo"/>
          <p:cNvPicPr>
            <a:picLocks noChangeAspect="1"/>
          </p:cNvPicPr>
          <p:nvPr/>
        </p:nvPicPr>
        <p:blipFill rotWithShape="1">
          <a:blip r:embed="rId3" cstate="print">
            <a:extLst>
              <a:ext uri="{28A0092B-C50C-407E-A947-70E740481C1C}">
                <a14:useLocalDpi xmlns:a14="http://schemas.microsoft.com/office/drawing/2010/main" val="0"/>
              </a:ext>
            </a:extLst>
          </a:blip>
          <a:srcRect r="71858" b="11748"/>
          <a:stretch/>
        </p:blipFill>
        <p:spPr>
          <a:xfrm>
            <a:off x="161364" y="5943064"/>
            <a:ext cx="1035423" cy="575342"/>
          </a:xfrm>
          <a:prstGeom prst="rect">
            <a:avLst/>
          </a:prstGeom>
        </p:spPr>
      </p:pic>
      <p:sp>
        <p:nvSpPr>
          <p:cNvPr id="2" name="Title 1"/>
          <p:cNvSpPr>
            <a:spLocks noGrp="1"/>
          </p:cNvSpPr>
          <p:nvPr>
            <p:ph type="title"/>
          </p:nvPr>
        </p:nvSpPr>
        <p:spPr/>
        <p:txBody>
          <a:bodyPr/>
          <a:lstStyle/>
          <a:p>
            <a:r>
              <a:rPr lang="en-US" dirty="0" smtClean="0"/>
              <a:t>Collective Impact Mindset Shift</a:t>
            </a:r>
            <a:endParaRPr lang="en-US" dirty="0"/>
          </a:p>
        </p:txBody>
      </p:sp>
      <p:sp>
        <p:nvSpPr>
          <p:cNvPr id="3" name="Content Placeholder 2"/>
          <p:cNvSpPr>
            <a:spLocks noGrp="1"/>
          </p:cNvSpPr>
          <p:nvPr>
            <p:ph sz="half" idx="1"/>
          </p:nvPr>
        </p:nvSpPr>
        <p:spPr>
          <a:xfrm>
            <a:off x="1899138" y="1617786"/>
            <a:ext cx="3215473" cy="4325278"/>
          </a:xfrm>
          <a:ln>
            <a:solidFill>
              <a:schemeClr val="tx1"/>
            </a:solidFill>
          </a:ln>
        </p:spPr>
        <p:txBody>
          <a:bodyPr/>
          <a:lstStyle/>
          <a:p>
            <a:pPr lvl="0" algn="ctr" defTabSz="914400">
              <a:spcBef>
                <a:spcPts val="0"/>
              </a:spcBef>
              <a:spcAft>
                <a:spcPts val="0"/>
              </a:spcAft>
            </a:pPr>
            <a:r>
              <a:rPr lang="en-US" sz="2700" dirty="0">
                <a:solidFill>
                  <a:prstClr val="black"/>
                </a:solidFill>
                <a:latin typeface="Cambria" panose="02040503050406030204" pitchFamily="18" charset="0"/>
                <a:cs typeface="Arial" panose="020B0604020202020204" pitchFamily="34" charset="0"/>
              </a:rPr>
              <a:t>From Positional </a:t>
            </a:r>
            <a:r>
              <a:rPr lang="en-US" sz="2700" dirty="0" smtClean="0">
                <a:solidFill>
                  <a:prstClr val="black"/>
                </a:solidFill>
                <a:latin typeface="Cambria" panose="02040503050406030204" pitchFamily="18" charset="0"/>
                <a:cs typeface="Arial" panose="020B0604020202020204" pitchFamily="34" charset="0"/>
              </a:rPr>
              <a:t>Leadership</a:t>
            </a:r>
            <a:endParaRPr lang="en-US" sz="2700" dirty="0">
              <a:solidFill>
                <a:prstClr val="black"/>
              </a:solidFill>
              <a:latin typeface="Cambria" panose="02040503050406030204" pitchFamily="18" charset="0"/>
              <a:cs typeface="Arial" panose="020B0604020202020204" pitchFamily="34" charset="0"/>
            </a:endParaRPr>
          </a:p>
        </p:txBody>
      </p:sp>
      <p:sp>
        <p:nvSpPr>
          <p:cNvPr id="6" name="Content Placeholder 5"/>
          <p:cNvSpPr>
            <a:spLocks noGrp="1"/>
          </p:cNvSpPr>
          <p:nvPr>
            <p:ph sz="half" idx="2"/>
          </p:nvPr>
        </p:nvSpPr>
        <p:spPr>
          <a:xfrm>
            <a:off x="7074040" y="1577591"/>
            <a:ext cx="3567164" cy="4365473"/>
          </a:xfrm>
          <a:ln>
            <a:solidFill>
              <a:schemeClr val="tx1"/>
            </a:solidFill>
          </a:ln>
        </p:spPr>
        <p:txBody>
          <a:bodyPr>
            <a:normAutofit/>
          </a:bodyPr>
          <a:lstStyle/>
          <a:p>
            <a:pPr lvl="0" algn="ctr" defTabSz="914400">
              <a:spcBef>
                <a:spcPts val="0"/>
              </a:spcBef>
              <a:spcAft>
                <a:spcPts val="0"/>
              </a:spcAft>
            </a:pPr>
            <a:r>
              <a:rPr lang="en-US" sz="2700" dirty="0">
                <a:solidFill>
                  <a:prstClr val="black"/>
                </a:solidFill>
                <a:latin typeface="Cambria" panose="02040503050406030204" pitchFamily="18" charset="0"/>
                <a:cs typeface="Arial" panose="020B0604020202020204" pitchFamily="34" charset="0"/>
              </a:rPr>
              <a:t>To Shared &amp; Adaptive Leadership</a:t>
            </a:r>
          </a:p>
        </p:txBody>
      </p:sp>
      <p:pic>
        <p:nvPicPr>
          <p:cNvPr id="11" name="Picture 10" descr="person in front of crowd"/>
          <p:cNvPicPr>
            <a:picLocks noChangeAspect="1"/>
          </p:cNvPicPr>
          <p:nvPr/>
        </p:nvPicPr>
        <p:blipFill>
          <a:blip r:embed="rId4" cstate="print"/>
          <a:stretch>
            <a:fillRect/>
          </a:stretch>
        </p:blipFill>
        <p:spPr>
          <a:xfrm>
            <a:off x="1960483" y="2536367"/>
            <a:ext cx="3097454" cy="3126716"/>
          </a:xfrm>
          <a:prstGeom prst="rect">
            <a:avLst/>
          </a:prstGeom>
        </p:spPr>
      </p:pic>
      <p:pic>
        <p:nvPicPr>
          <p:cNvPr id="12" name="Picture 11" descr="graphic of people touching light bulb"/>
          <p:cNvPicPr>
            <a:picLocks noChangeAspect="1"/>
          </p:cNvPicPr>
          <p:nvPr/>
        </p:nvPicPr>
        <p:blipFill>
          <a:blip r:embed="rId5" cstate="print"/>
          <a:stretch>
            <a:fillRect/>
          </a:stretch>
        </p:blipFill>
        <p:spPr>
          <a:xfrm>
            <a:off x="7321100" y="2752562"/>
            <a:ext cx="3173684" cy="2882800"/>
          </a:xfrm>
          <a:prstGeom prst="rect">
            <a:avLst/>
          </a:prstGeom>
        </p:spPr>
      </p:pic>
    </p:spTree>
    <p:extLst>
      <p:ext uri="{BB962C8B-B14F-4D97-AF65-F5344CB8AC3E}">
        <p14:creationId xmlns:p14="http://schemas.microsoft.com/office/powerpoint/2010/main" val="2349934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93977" y="1828800"/>
            <a:ext cx="6078201" cy="3536576"/>
          </a:xfrm>
        </p:spPr>
        <p:txBody>
          <a:bodyPr/>
          <a:lstStyle/>
          <a:p>
            <a:endParaRPr lang="en-US" dirty="0" smtClean="0"/>
          </a:p>
          <a:p>
            <a:pPr algn="ctr"/>
            <a:r>
              <a:rPr lang="en-US" sz="4000" dirty="0" smtClean="0"/>
              <a:t>In what ways are you using a shared or adaptive leadership approach?</a:t>
            </a:r>
            <a:endParaRPr lang="en-US" sz="4000" dirty="0"/>
          </a:p>
        </p:txBody>
      </p:sp>
      <p:sp>
        <p:nvSpPr>
          <p:cNvPr id="3" name="Title 2"/>
          <p:cNvSpPr>
            <a:spLocks noGrp="1"/>
          </p:cNvSpPr>
          <p:nvPr>
            <p:ph type="title"/>
          </p:nvPr>
        </p:nvSpPr>
        <p:spPr>
          <a:xfrm>
            <a:off x="4085515" y="108272"/>
            <a:ext cx="6053567" cy="1181100"/>
          </a:xfrm>
        </p:spPr>
        <p:txBody>
          <a:bodyPr>
            <a:normAutofit/>
          </a:bodyPr>
          <a:lstStyle/>
          <a:p>
            <a:pPr algn="l"/>
            <a:r>
              <a:rPr lang="en-US" sz="4000" dirty="0" smtClean="0"/>
              <a:t>Group Discussion </a:t>
            </a:r>
            <a:endParaRPr lang="en-US" sz="4000" dirty="0"/>
          </a:p>
        </p:txBody>
      </p:sp>
      <p:pic>
        <p:nvPicPr>
          <p:cNvPr id="6" name="Picture 5" descr="group discussion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28" y="2097316"/>
            <a:ext cx="5238825" cy="3476114"/>
          </a:xfrm>
          <a:prstGeom prst="rect">
            <a:avLst/>
          </a:prstGeom>
        </p:spPr>
      </p:pic>
    </p:spTree>
    <p:extLst>
      <p:ext uri="{BB962C8B-B14F-4D97-AF65-F5344CB8AC3E}">
        <p14:creationId xmlns:p14="http://schemas.microsoft.com/office/powerpoint/2010/main" val="2195703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&amp; Reflections?</a:t>
            </a:r>
            <a:endParaRPr lang="en-US" dirty="0"/>
          </a:p>
        </p:txBody>
      </p:sp>
      <p:pic>
        <p:nvPicPr>
          <p:cNvPr id="4" name="Content Placeholder 6" descr="image of people with their hands raised"/>
          <p:cNvPicPr>
            <a:picLocks noGrp="1" noChangeAspect="1"/>
          </p:cNvPicPr>
          <p:nvPr>
            <p:ph sz="half" idx="1"/>
          </p:nvPr>
        </p:nvPicPr>
        <p:blipFill>
          <a:blip r:embed="rId3" cstate="print">
            <a:grayscl/>
          </a:blip>
          <a:stretch>
            <a:fillRect/>
          </a:stretch>
        </p:blipFill>
        <p:spPr>
          <a:xfrm>
            <a:off x="839463" y="2381460"/>
            <a:ext cx="4009914" cy="2734032"/>
          </a:xfrm>
        </p:spPr>
      </p:pic>
      <p:sp>
        <p:nvSpPr>
          <p:cNvPr id="2" name="Content Placeholder 1"/>
          <p:cNvSpPr>
            <a:spLocks noGrp="1"/>
          </p:cNvSpPr>
          <p:nvPr>
            <p:ph sz="half" idx="2"/>
          </p:nvPr>
        </p:nvSpPr>
        <p:spPr>
          <a:xfrm>
            <a:off x="5692950" y="2260879"/>
            <a:ext cx="5791200" cy="3860242"/>
          </a:xfrm>
        </p:spPr>
        <p:txBody>
          <a:bodyPr>
            <a:normAutofit/>
          </a:bodyPr>
          <a:lstStyle/>
          <a:p>
            <a:pPr marL="342900">
              <a:buFont typeface="Arial" panose="020B0604020202020204" pitchFamily="34" charset="0"/>
              <a:buChar char="•"/>
            </a:pPr>
            <a:r>
              <a:rPr lang="en-US" sz="2800" dirty="0" smtClean="0"/>
              <a:t>Questions?</a:t>
            </a:r>
          </a:p>
          <a:p>
            <a:pPr marL="342900"/>
            <a:endParaRPr lang="en-US" sz="2800" dirty="0" smtClean="0"/>
          </a:p>
          <a:p>
            <a:pPr marL="342900">
              <a:buFont typeface="Arial" panose="020B0604020202020204" pitchFamily="34" charset="0"/>
              <a:buChar char="•"/>
            </a:pPr>
            <a:r>
              <a:rPr lang="en-US" sz="2800" dirty="0" smtClean="0"/>
              <a:t>Thoughts or reflections?</a:t>
            </a:r>
          </a:p>
          <a:p>
            <a:endParaRPr lang="en-US" sz="2800" dirty="0"/>
          </a:p>
        </p:txBody>
      </p:sp>
    </p:spTree>
    <p:extLst>
      <p:ext uri="{BB962C8B-B14F-4D97-AF65-F5344CB8AC3E}">
        <p14:creationId xmlns:p14="http://schemas.microsoft.com/office/powerpoint/2010/main" val="3049535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Reflective Activity: Assessing Community Context</a:t>
            </a:r>
            <a:endParaRPr lang="en-US" sz="4000" dirty="0"/>
          </a:p>
        </p:txBody>
      </p:sp>
      <p:graphicFrame>
        <p:nvGraphicFramePr>
          <p:cNvPr id="6" name="Content Placeholder 5" descr="condition, what is challenging about this condition for our community, ideas for filling the gaps"/>
          <p:cNvGraphicFramePr>
            <a:graphicFrameLocks noGrp="1"/>
          </p:cNvGraphicFramePr>
          <p:nvPr>
            <p:ph sz="half" idx="1"/>
            <p:extLst>
              <p:ext uri="{D42A27DB-BD31-4B8C-83A1-F6EECF244321}">
                <p14:modId xmlns:p14="http://schemas.microsoft.com/office/powerpoint/2010/main" val="3226793833"/>
              </p:ext>
            </p:extLst>
          </p:nvPr>
        </p:nvGraphicFramePr>
        <p:xfrm>
          <a:off x="203200" y="1465263"/>
          <a:ext cx="6850744" cy="5124393"/>
        </p:xfrm>
        <a:graphic>
          <a:graphicData uri="http://schemas.openxmlformats.org/drawingml/2006/table">
            <a:tbl>
              <a:tblPr firstRow="1" firstCol="1" bandRow="1">
                <a:tableStyleId>{00A15C55-8517-42AA-B614-E9B94910E393}</a:tableStyleId>
              </a:tblPr>
              <a:tblGrid>
                <a:gridCol w="1625600"/>
                <a:gridCol w="2501560"/>
                <a:gridCol w="2723584"/>
              </a:tblGrid>
              <a:tr h="492513">
                <a:tc>
                  <a:txBody>
                    <a:bodyPr/>
                    <a:lstStyle/>
                    <a:p>
                      <a:pPr marL="0" marR="0" algn="ctr">
                        <a:spcBef>
                          <a:spcPts val="0"/>
                        </a:spcBef>
                        <a:spcAft>
                          <a:spcPts val="0"/>
                        </a:spcAft>
                      </a:pPr>
                      <a:r>
                        <a:rPr lang="en-CA" sz="1600" dirty="0">
                          <a:effectLst/>
                        </a:rPr>
                        <a:t>Condition</a:t>
                      </a:r>
                      <a:endParaRPr lang="en-US" sz="11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nchor="ctr"/>
                </a:tc>
                <a:tc>
                  <a:txBody>
                    <a:bodyPr/>
                    <a:lstStyle/>
                    <a:p>
                      <a:pPr marL="0" marR="0" algn="ctr">
                        <a:spcBef>
                          <a:spcPts val="0"/>
                        </a:spcBef>
                        <a:spcAft>
                          <a:spcPts val="0"/>
                        </a:spcAft>
                      </a:pPr>
                      <a:r>
                        <a:rPr lang="en-CA" sz="1300" dirty="0">
                          <a:effectLst/>
                        </a:rPr>
                        <a:t>What is challenging about this condition for our community?</a:t>
                      </a:r>
                      <a:endParaRPr lang="en-US" sz="10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nchor="ctr"/>
                </a:tc>
                <a:tc>
                  <a:txBody>
                    <a:bodyPr/>
                    <a:lstStyle/>
                    <a:p>
                      <a:pPr marL="0" marR="0" algn="ctr">
                        <a:spcBef>
                          <a:spcPts val="0"/>
                        </a:spcBef>
                        <a:spcAft>
                          <a:spcPts val="0"/>
                        </a:spcAft>
                      </a:pPr>
                      <a:r>
                        <a:rPr lang="en-CA" sz="1600" dirty="0">
                          <a:effectLst/>
                        </a:rPr>
                        <a:t>Ideas for filling the </a:t>
                      </a:r>
                      <a:r>
                        <a:rPr lang="en-CA" sz="1600" dirty="0" smtClean="0">
                          <a:effectLst/>
                        </a:rPr>
                        <a:t>gaps</a:t>
                      </a:r>
                      <a:r>
                        <a:rPr lang="en-CA" sz="1600" dirty="0">
                          <a:effectLst/>
                        </a:rPr>
                        <a:t> </a:t>
                      </a:r>
                      <a:endParaRPr lang="en-US" sz="11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nchor="ctr"/>
                </a:tc>
              </a:tr>
              <a:tr h="990916">
                <a:tc>
                  <a:txBody>
                    <a:bodyPr/>
                    <a:lstStyle/>
                    <a:p>
                      <a:pPr marL="0" marR="0" algn="ctr">
                        <a:spcBef>
                          <a:spcPts val="0"/>
                        </a:spcBef>
                        <a:spcAft>
                          <a:spcPts val="0"/>
                        </a:spcAft>
                      </a:pPr>
                      <a:r>
                        <a:rPr lang="en-CA" sz="1600" dirty="0">
                          <a:effectLst/>
                        </a:rPr>
                        <a:t>History of Collaboration</a:t>
                      </a:r>
                      <a:endParaRPr lang="en-US" sz="11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nchor="ctr"/>
                </a:tc>
                <a:tc>
                  <a:txBody>
                    <a:bodyPr/>
                    <a:lstStyle/>
                    <a:p>
                      <a:pPr marL="0" marR="0" algn="ctr">
                        <a:spcBef>
                          <a:spcPts val="0"/>
                        </a:spcBef>
                        <a:spcAft>
                          <a:spcPts val="0"/>
                        </a:spcAft>
                      </a:pPr>
                      <a:r>
                        <a:rPr lang="en-CA" sz="1500" dirty="0">
                          <a:effectLst/>
                        </a:rPr>
                        <a:t> </a:t>
                      </a:r>
                      <a:endParaRPr lang="en-US" sz="1000" dirty="0">
                        <a:effectLst/>
                      </a:endParaRPr>
                    </a:p>
                    <a:p>
                      <a:pPr marL="0" marR="0" algn="ctr">
                        <a:spcBef>
                          <a:spcPts val="0"/>
                        </a:spcBef>
                        <a:spcAft>
                          <a:spcPts val="0"/>
                        </a:spcAft>
                      </a:pPr>
                      <a:r>
                        <a:rPr lang="en-CA" sz="1500" dirty="0">
                          <a:effectLst/>
                        </a:rPr>
                        <a:t> </a:t>
                      </a:r>
                      <a:endParaRPr lang="en-US" sz="10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tc>
                <a:tc>
                  <a:txBody>
                    <a:bodyPr/>
                    <a:lstStyle/>
                    <a:p>
                      <a:pPr marL="0" marR="0" algn="ctr">
                        <a:spcBef>
                          <a:spcPts val="0"/>
                        </a:spcBef>
                        <a:spcAft>
                          <a:spcPts val="0"/>
                        </a:spcAft>
                      </a:pPr>
                      <a:r>
                        <a:rPr lang="en-CA" sz="1500" dirty="0">
                          <a:effectLst/>
                        </a:rPr>
                        <a:t> </a:t>
                      </a:r>
                      <a:endParaRPr lang="en-US" sz="1000" dirty="0">
                        <a:effectLst/>
                      </a:endParaRPr>
                    </a:p>
                    <a:p>
                      <a:pPr marL="0" marR="0" algn="ctr">
                        <a:spcBef>
                          <a:spcPts val="0"/>
                        </a:spcBef>
                        <a:spcAft>
                          <a:spcPts val="0"/>
                        </a:spcAft>
                      </a:pPr>
                      <a:r>
                        <a:rPr lang="en-CA" sz="1500" dirty="0">
                          <a:effectLst/>
                        </a:rPr>
                        <a:t> </a:t>
                      </a:r>
                      <a:endParaRPr lang="en-US" sz="1000" dirty="0">
                        <a:effectLst/>
                      </a:endParaRPr>
                    </a:p>
                    <a:p>
                      <a:pPr marL="0" marR="0" algn="ctr">
                        <a:spcBef>
                          <a:spcPts val="0"/>
                        </a:spcBef>
                        <a:spcAft>
                          <a:spcPts val="0"/>
                        </a:spcAft>
                      </a:pPr>
                      <a:r>
                        <a:rPr lang="en-CA" sz="1500" dirty="0">
                          <a:effectLst/>
                        </a:rPr>
                        <a:t> </a:t>
                      </a:r>
                      <a:endParaRPr lang="en-US" sz="10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tc>
              </a:tr>
              <a:tr h="904904">
                <a:tc>
                  <a:txBody>
                    <a:bodyPr/>
                    <a:lstStyle/>
                    <a:p>
                      <a:pPr marL="0" marR="0" algn="ctr">
                        <a:spcBef>
                          <a:spcPts val="0"/>
                        </a:spcBef>
                        <a:spcAft>
                          <a:spcPts val="0"/>
                        </a:spcAft>
                      </a:pPr>
                      <a:r>
                        <a:rPr lang="en-CA" sz="1600" dirty="0">
                          <a:effectLst/>
                        </a:rPr>
                        <a:t>Influential Leaders</a:t>
                      </a:r>
                      <a:endParaRPr lang="en-US" sz="11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nchor="ctr"/>
                </a:tc>
                <a:tc>
                  <a:txBody>
                    <a:bodyPr/>
                    <a:lstStyle/>
                    <a:p>
                      <a:pPr marL="0" marR="0" algn="ctr">
                        <a:spcBef>
                          <a:spcPts val="0"/>
                        </a:spcBef>
                        <a:spcAft>
                          <a:spcPts val="0"/>
                        </a:spcAft>
                      </a:pPr>
                      <a:r>
                        <a:rPr lang="en-CA" sz="1500" dirty="0">
                          <a:effectLst/>
                        </a:rPr>
                        <a:t> </a:t>
                      </a:r>
                      <a:endParaRPr lang="en-US" sz="1000" dirty="0">
                        <a:effectLst/>
                      </a:endParaRPr>
                    </a:p>
                    <a:p>
                      <a:pPr marL="0" marR="0" algn="ctr">
                        <a:spcBef>
                          <a:spcPts val="0"/>
                        </a:spcBef>
                        <a:spcAft>
                          <a:spcPts val="0"/>
                        </a:spcAft>
                      </a:pPr>
                      <a:r>
                        <a:rPr lang="en-CA" sz="1500" dirty="0">
                          <a:effectLst/>
                        </a:rPr>
                        <a:t> </a:t>
                      </a:r>
                      <a:endParaRPr lang="en-US" sz="1000" dirty="0">
                        <a:effectLst/>
                      </a:endParaRPr>
                    </a:p>
                    <a:p>
                      <a:pPr marL="0" marR="0" algn="ctr">
                        <a:spcBef>
                          <a:spcPts val="0"/>
                        </a:spcBef>
                        <a:spcAft>
                          <a:spcPts val="0"/>
                        </a:spcAft>
                      </a:pPr>
                      <a:r>
                        <a:rPr lang="en-CA" sz="1500" dirty="0">
                          <a:effectLst/>
                        </a:rPr>
                        <a:t> </a:t>
                      </a:r>
                      <a:endParaRPr lang="en-US" sz="1000" dirty="0">
                        <a:effectLst/>
                      </a:endParaRPr>
                    </a:p>
                    <a:p>
                      <a:pPr marL="0" marR="0" algn="ctr">
                        <a:spcBef>
                          <a:spcPts val="0"/>
                        </a:spcBef>
                        <a:spcAft>
                          <a:spcPts val="0"/>
                        </a:spcAft>
                      </a:pPr>
                      <a:r>
                        <a:rPr lang="en-CA" sz="1500" dirty="0">
                          <a:effectLst/>
                        </a:rPr>
                        <a:t> </a:t>
                      </a:r>
                      <a:endParaRPr lang="en-US" sz="10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tc>
                <a:tc>
                  <a:txBody>
                    <a:bodyPr/>
                    <a:lstStyle/>
                    <a:p>
                      <a:pPr marL="0" marR="0" algn="ctr">
                        <a:spcBef>
                          <a:spcPts val="0"/>
                        </a:spcBef>
                        <a:spcAft>
                          <a:spcPts val="0"/>
                        </a:spcAft>
                      </a:pPr>
                      <a:r>
                        <a:rPr lang="en-CA" sz="1500" dirty="0">
                          <a:effectLst/>
                        </a:rPr>
                        <a:t> </a:t>
                      </a:r>
                      <a:endParaRPr lang="en-US" sz="10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tc>
              </a:tr>
              <a:tr h="904904">
                <a:tc>
                  <a:txBody>
                    <a:bodyPr/>
                    <a:lstStyle/>
                    <a:p>
                      <a:pPr marL="0" marR="0" algn="ctr">
                        <a:spcBef>
                          <a:spcPts val="0"/>
                        </a:spcBef>
                        <a:spcAft>
                          <a:spcPts val="0"/>
                        </a:spcAft>
                      </a:pPr>
                      <a:r>
                        <a:rPr lang="en-CA" sz="1600" dirty="0">
                          <a:effectLst/>
                        </a:rPr>
                        <a:t>Urgent Issues in Your Community</a:t>
                      </a:r>
                      <a:endParaRPr lang="en-US" sz="11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nchor="ctr"/>
                </a:tc>
                <a:tc>
                  <a:txBody>
                    <a:bodyPr/>
                    <a:lstStyle/>
                    <a:p>
                      <a:pPr marL="0" marR="0" algn="ctr">
                        <a:spcBef>
                          <a:spcPts val="0"/>
                        </a:spcBef>
                        <a:spcAft>
                          <a:spcPts val="0"/>
                        </a:spcAft>
                      </a:pPr>
                      <a:r>
                        <a:rPr lang="en-CA" sz="1500" dirty="0">
                          <a:effectLst/>
                        </a:rPr>
                        <a:t> </a:t>
                      </a:r>
                      <a:endParaRPr lang="en-US" sz="1000" dirty="0">
                        <a:effectLst/>
                      </a:endParaRPr>
                    </a:p>
                    <a:p>
                      <a:pPr marL="0" marR="0" algn="ctr">
                        <a:spcBef>
                          <a:spcPts val="0"/>
                        </a:spcBef>
                        <a:spcAft>
                          <a:spcPts val="0"/>
                        </a:spcAft>
                      </a:pPr>
                      <a:r>
                        <a:rPr lang="en-CA" sz="1500" dirty="0">
                          <a:effectLst/>
                        </a:rPr>
                        <a:t> </a:t>
                      </a:r>
                      <a:endParaRPr lang="en-US" sz="1000" dirty="0">
                        <a:effectLst/>
                      </a:endParaRPr>
                    </a:p>
                    <a:p>
                      <a:pPr marL="0" marR="0" algn="ctr">
                        <a:spcBef>
                          <a:spcPts val="0"/>
                        </a:spcBef>
                        <a:spcAft>
                          <a:spcPts val="0"/>
                        </a:spcAft>
                      </a:pPr>
                      <a:r>
                        <a:rPr lang="en-CA" sz="1500" dirty="0">
                          <a:effectLst/>
                        </a:rPr>
                        <a:t> </a:t>
                      </a:r>
                      <a:endParaRPr lang="en-US" sz="1000" dirty="0">
                        <a:effectLst/>
                      </a:endParaRPr>
                    </a:p>
                    <a:p>
                      <a:pPr marL="0" marR="0" algn="ctr">
                        <a:spcBef>
                          <a:spcPts val="0"/>
                        </a:spcBef>
                        <a:spcAft>
                          <a:spcPts val="0"/>
                        </a:spcAft>
                      </a:pPr>
                      <a:r>
                        <a:rPr lang="en-CA" sz="1500" dirty="0">
                          <a:effectLst/>
                        </a:rPr>
                        <a:t> </a:t>
                      </a:r>
                      <a:endParaRPr lang="en-US" sz="10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tc>
                <a:tc>
                  <a:txBody>
                    <a:bodyPr/>
                    <a:lstStyle/>
                    <a:p>
                      <a:pPr marL="0" marR="0" algn="ctr">
                        <a:spcBef>
                          <a:spcPts val="0"/>
                        </a:spcBef>
                        <a:spcAft>
                          <a:spcPts val="0"/>
                        </a:spcAft>
                      </a:pPr>
                      <a:r>
                        <a:rPr lang="en-CA" sz="1500" dirty="0">
                          <a:effectLst/>
                        </a:rPr>
                        <a:t> </a:t>
                      </a:r>
                      <a:endParaRPr lang="en-US" sz="10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tc>
              </a:tr>
              <a:tr h="828906">
                <a:tc>
                  <a:txBody>
                    <a:bodyPr/>
                    <a:lstStyle/>
                    <a:p>
                      <a:pPr marL="0" marR="0" algn="ctr">
                        <a:spcBef>
                          <a:spcPts val="0"/>
                        </a:spcBef>
                        <a:spcAft>
                          <a:spcPts val="0"/>
                        </a:spcAft>
                      </a:pPr>
                      <a:r>
                        <a:rPr lang="en-CA" sz="1600" dirty="0">
                          <a:effectLst/>
                        </a:rPr>
                        <a:t>How Does Your Work Fit Into the Urgent Issues</a:t>
                      </a:r>
                      <a:endParaRPr lang="en-US" sz="11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nchor="ctr"/>
                </a:tc>
                <a:tc>
                  <a:txBody>
                    <a:bodyPr/>
                    <a:lstStyle/>
                    <a:p>
                      <a:pPr marL="0" marR="0" algn="ctr">
                        <a:spcBef>
                          <a:spcPts val="0"/>
                        </a:spcBef>
                        <a:spcAft>
                          <a:spcPts val="0"/>
                        </a:spcAft>
                      </a:pPr>
                      <a:r>
                        <a:rPr lang="en-CA" sz="1500" dirty="0">
                          <a:effectLst/>
                        </a:rPr>
                        <a:t> </a:t>
                      </a:r>
                      <a:endParaRPr lang="en-US" sz="10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tc>
                <a:tc>
                  <a:txBody>
                    <a:bodyPr/>
                    <a:lstStyle/>
                    <a:p>
                      <a:pPr marL="0" marR="0" algn="ctr">
                        <a:spcBef>
                          <a:spcPts val="0"/>
                        </a:spcBef>
                        <a:spcAft>
                          <a:spcPts val="0"/>
                        </a:spcAft>
                      </a:pPr>
                      <a:r>
                        <a:rPr lang="en-CA" sz="1500" dirty="0">
                          <a:effectLst/>
                        </a:rPr>
                        <a:t> </a:t>
                      </a:r>
                      <a:endParaRPr lang="en-US" sz="10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tc>
              </a:tr>
              <a:tr h="983258">
                <a:tc>
                  <a:txBody>
                    <a:bodyPr/>
                    <a:lstStyle/>
                    <a:p>
                      <a:pPr marL="0" marR="0" algn="ctr">
                        <a:spcBef>
                          <a:spcPts val="0"/>
                        </a:spcBef>
                        <a:spcAft>
                          <a:spcPts val="0"/>
                        </a:spcAft>
                      </a:pPr>
                      <a:r>
                        <a:rPr lang="en-CA" sz="1600" dirty="0">
                          <a:effectLst/>
                        </a:rPr>
                        <a:t>Adequate Resources </a:t>
                      </a:r>
                      <a:endParaRPr lang="en-US" sz="11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nchor="ctr"/>
                </a:tc>
                <a:tc>
                  <a:txBody>
                    <a:bodyPr/>
                    <a:lstStyle/>
                    <a:p>
                      <a:pPr marL="0" marR="0" algn="ctr">
                        <a:spcBef>
                          <a:spcPts val="0"/>
                        </a:spcBef>
                        <a:spcAft>
                          <a:spcPts val="0"/>
                        </a:spcAft>
                      </a:pPr>
                      <a:r>
                        <a:rPr lang="en-CA" sz="1700" dirty="0">
                          <a:effectLst/>
                        </a:rPr>
                        <a:t> </a:t>
                      </a:r>
                      <a:endParaRPr lang="en-US" sz="1000" dirty="0">
                        <a:effectLst/>
                      </a:endParaRPr>
                    </a:p>
                    <a:p>
                      <a:pPr marL="0" marR="0" algn="ctr">
                        <a:spcBef>
                          <a:spcPts val="0"/>
                        </a:spcBef>
                        <a:spcAft>
                          <a:spcPts val="0"/>
                        </a:spcAft>
                      </a:pPr>
                      <a:r>
                        <a:rPr lang="en-CA" sz="1700" dirty="0">
                          <a:effectLst/>
                        </a:rPr>
                        <a:t> </a:t>
                      </a:r>
                      <a:endParaRPr lang="en-US" sz="10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tc>
                <a:tc>
                  <a:txBody>
                    <a:bodyPr/>
                    <a:lstStyle/>
                    <a:p>
                      <a:pPr marL="0" marR="0" algn="ctr">
                        <a:spcBef>
                          <a:spcPts val="0"/>
                        </a:spcBef>
                        <a:spcAft>
                          <a:spcPts val="0"/>
                        </a:spcAft>
                      </a:pPr>
                      <a:r>
                        <a:rPr lang="en-CA" sz="1700" dirty="0">
                          <a:effectLst/>
                        </a:rPr>
                        <a:t> </a:t>
                      </a:r>
                      <a:endParaRPr lang="en-US" sz="1000" dirty="0">
                        <a:effectLst/>
                      </a:endParaRPr>
                    </a:p>
                    <a:p>
                      <a:pPr marL="0" marR="0" algn="ctr">
                        <a:spcBef>
                          <a:spcPts val="0"/>
                        </a:spcBef>
                        <a:spcAft>
                          <a:spcPts val="0"/>
                        </a:spcAft>
                      </a:pPr>
                      <a:r>
                        <a:rPr lang="en-CA" sz="1700" dirty="0">
                          <a:effectLst/>
                        </a:rPr>
                        <a:t> </a:t>
                      </a:r>
                      <a:endParaRPr lang="en-US" sz="1000" dirty="0">
                        <a:effectLst/>
                      </a:endParaRPr>
                    </a:p>
                    <a:p>
                      <a:pPr marL="0" marR="0" algn="ctr">
                        <a:spcBef>
                          <a:spcPts val="0"/>
                        </a:spcBef>
                        <a:spcAft>
                          <a:spcPts val="0"/>
                        </a:spcAft>
                      </a:pPr>
                      <a:r>
                        <a:rPr lang="en-CA" sz="1700" dirty="0">
                          <a:effectLst/>
                        </a:rPr>
                        <a:t> </a:t>
                      </a:r>
                      <a:endParaRPr lang="en-US" sz="1000" dirty="0">
                        <a:effectLst/>
                        <a:latin typeface="Calibri" panose="020F0502020204030204" pitchFamily="34" charset="0"/>
                        <a:ea typeface="Calibri" panose="020F0502020204030204" pitchFamily="34" charset="0"/>
                        <a:cs typeface="Consolas" panose="020B0609020204030204" pitchFamily="49" charset="0"/>
                      </a:endParaRPr>
                    </a:p>
                  </a:txBody>
                  <a:tcPr marL="59462" marR="59462" marT="0" marB="0"/>
                </a:tc>
              </a:tr>
            </a:tbl>
          </a:graphicData>
        </a:graphic>
      </p:graphicFrame>
      <p:sp>
        <p:nvSpPr>
          <p:cNvPr id="3" name="Content Placeholder 2"/>
          <p:cNvSpPr>
            <a:spLocks noGrp="1"/>
          </p:cNvSpPr>
          <p:nvPr>
            <p:ph sz="half" idx="2"/>
          </p:nvPr>
        </p:nvSpPr>
        <p:spPr>
          <a:xfrm>
            <a:off x="7224764" y="1808703"/>
            <a:ext cx="4560835" cy="3918858"/>
          </a:xfrm>
          <a:solidFill>
            <a:schemeClr val="accent4">
              <a:lumMod val="40000"/>
              <a:lumOff val="60000"/>
            </a:schemeClr>
          </a:solidFill>
        </p:spPr>
        <p:txBody>
          <a:bodyPr/>
          <a:lstStyle/>
          <a:p>
            <a:pPr>
              <a:spcBef>
                <a:spcPts val="0"/>
              </a:spcBef>
              <a:spcAft>
                <a:spcPts val="0"/>
              </a:spcAft>
            </a:pPr>
            <a:r>
              <a:rPr lang="en-CA" sz="2800" dirty="0">
                <a:solidFill>
                  <a:schemeClr val="tx1"/>
                </a:solidFill>
              </a:rPr>
              <a:t>What is unique about our community that we have to pay attention to?  </a:t>
            </a:r>
          </a:p>
          <a:p>
            <a:pPr>
              <a:spcBef>
                <a:spcPts val="0"/>
              </a:spcBef>
              <a:spcAft>
                <a:spcPts val="0"/>
              </a:spcAft>
            </a:pPr>
            <a:r>
              <a:rPr lang="en-CA" sz="2800" b="0" dirty="0">
                <a:solidFill>
                  <a:schemeClr val="tx1"/>
                </a:solidFill>
              </a:rPr>
              <a:t>(</a:t>
            </a:r>
            <a:r>
              <a:rPr lang="en-CA" sz="2400" b="0" dirty="0">
                <a:solidFill>
                  <a:schemeClr val="tx1"/>
                </a:solidFill>
              </a:rPr>
              <a:t>Past history of collaboration, interest in the issue, key leadership, etc.)</a:t>
            </a:r>
            <a:endParaRPr lang="en-US" sz="2400" b="0" dirty="0">
              <a:solidFill>
                <a:schemeClr val="tx1"/>
              </a:solidFill>
              <a:latin typeface="Calibri" panose="020F0502020204030204" pitchFamily="34" charset="0"/>
              <a:ea typeface="Calibri" panose="020F0502020204030204" pitchFamily="34" charset="0"/>
              <a:cs typeface="Consolas" panose="020B0609020204030204" pitchFamily="49" charset="0"/>
            </a:endParaRPr>
          </a:p>
          <a:p>
            <a:r>
              <a:rPr lang="en-CA" sz="2800" dirty="0">
                <a:solidFill>
                  <a:schemeClr val="tx1"/>
                </a:solidFill>
              </a:rPr>
              <a:t>How does the community context influence our community issue?   </a:t>
            </a:r>
            <a:endParaRPr lang="en-US" sz="2000" dirty="0">
              <a:solidFill>
                <a:schemeClr val="tx1"/>
              </a:solidFill>
              <a:latin typeface="Calibri" panose="020F0502020204030204" pitchFamily="34" charset="0"/>
              <a:ea typeface="Calibri" panose="020F0502020204030204" pitchFamily="34" charset="0"/>
              <a:cs typeface="Consolas" panose="020B0609020204030204" pitchFamily="49" charset="0"/>
            </a:endParaRPr>
          </a:p>
        </p:txBody>
      </p:sp>
    </p:spTree>
    <p:extLst>
      <p:ext uri="{BB962C8B-B14F-4D97-AF65-F5344CB8AC3E}">
        <p14:creationId xmlns:p14="http://schemas.microsoft.com/office/powerpoint/2010/main" val="4073917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006" y="1464881"/>
            <a:ext cx="6701230" cy="5105400"/>
          </a:xfrm>
        </p:spPr>
        <p:txBody>
          <a:bodyPr/>
          <a:lstStyle/>
          <a:p>
            <a:pPr marL="342900" indent="-342900">
              <a:buFont typeface="Arial" panose="020B0604020202020204" pitchFamily="34" charset="0"/>
              <a:buChar char="•"/>
            </a:pPr>
            <a:r>
              <a:rPr lang="en-US" dirty="0" smtClean="0"/>
              <a:t>Register and share </a:t>
            </a:r>
            <a:r>
              <a:rPr lang="en-US" dirty="0"/>
              <a:t>p</a:t>
            </a:r>
            <a:r>
              <a:rPr lang="en-US" dirty="0" smtClean="0"/>
              <a:t>rofile </a:t>
            </a:r>
            <a:r>
              <a:rPr lang="en-US" dirty="0"/>
              <a:t>i</a:t>
            </a:r>
            <a:r>
              <a:rPr lang="en-US" dirty="0" smtClean="0"/>
              <a:t>nfo on forum</a:t>
            </a:r>
          </a:p>
          <a:p>
            <a:pPr marL="900113" lvl="1" indent="-342900">
              <a:buFont typeface="Arial" panose="020B0604020202020204" pitchFamily="34" charset="0"/>
              <a:buChar char="•"/>
            </a:pPr>
            <a:r>
              <a:rPr lang="en-US" dirty="0" smtClean="0"/>
              <a:t>See slides 25 - 34</a:t>
            </a:r>
          </a:p>
          <a:p>
            <a:pPr marL="342900" indent="-342900">
              <a:buFont typeface="Arial" panose="020B0604020202020204" pitchFamily="34" charset="0"/>
              <a:buChar char="•"/>
            </a:pPr>
            <a:r>
              <a:rPr lang="en-US" dirty="0" smtClean="0"/>
              <a:t>Start or respond to a discussion thread on the forum</a:t>
            </a:r>
          </a:p>
          <a:p>
            <a:pPr marL="342900" indent="-342900">
              <a:buFont typeface="Arial" panose="020B0604020202020204" pitchFamily="34" charset="0"/>
              <a:buChar char="•"/>
            </a:pPr>
            <a:r>
              <a:rPr lang="en-US" dirty="0" smtClean="0"/>
              <a:t>Adapt CI 101 Slides for your audience an give presentation (to staff or CAN members)</a:t>
            </a:r>
          </a:p>
          <a:p>
            <a:pPr marL="900113" lvl="1" indent="-342900">
              <a:buFont typeface="Arial" panose="020B0604020202020204" pitchFamily="34" charset="0"/>
              <a:buChar char="•"/>
            </a:pPr>
            <a:r>
              <a:rPr lang="en-US" dirty="0" smtClean="0"/>
              <a:t>Sample slides will be emailed following call</a:t>
            </a:r>
          </a:p>
          <a:p>
            <a:pPr marL="342900" indent="-342900">
              <a:buFont typeface="Arial" panose="020B0604020202020204" pitchFamily="34" charset="0"/>
              <a:buChar char="•"/>
            </a:pPr>
            <a:r>
              <a:rPr lang="en-US" dirty="0" smtClean="0"/>
              <a:t>(If applicable) Complete the Reflective Activity: Assessing Community Context</a:t>
            </a:r>
          </a:p>
          <a:p>
            <a:pPr marL="900113" lvl="1" indent="-342900">
              <a:buFont typeface="Arial" panose="020B0604020202020204" pitchFamily="34" charset="0"/>
              <a:buChar char="•"/>
            </a:pPr>
            <a:r>
              <a:rPr lang="en-US" dirty="0" smtClean="0"/>
              <a:t>Tool will be emailed following call</a:t>
            </a:r>
            <a:endParaRPr lang="en-US" dirty="0"/>
          </a:p>
        </p:txBody>
      </p:sp>
      <p:sp>
        <p:nvSpPr>
          <p:cNvPr id="3" name="Title 2"/>
          <p:cNvSpPr>
            <a:spLocks noGrp="1"/>
          </p:cNvSpPr>
          <p:nvPr>
            <p:ph type="title"/>
          </p:nvPr>
        </p:nvSpPr>
        <p:spPr/>
        <p:txBody>
          <a:bodyPr>
            <a:normAutofit/>
          </a:bodyPr>
          <a:lstStyle/>
          <a:p>
            <a:r>
              <a:rPr lang="en-US" sz="4000" dirty="0" smtClean="0"/>
              <a:t>Between Now &amp; Then (aka next call)</a:t>
            </a:r>
            <a:endParaRPr lang="en-US" sz="4000" dirty="0"/>
          </a:p>
        </p:txBody>
      </p:sp>
      <p:pic>
        <p:nvPicPr>
          <p:cNvPr id="4" name="Picture 3" descr="graphic of calend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4278">
            <a:off x="7114201" y="2218764"/>
            <a:ext cx="4662071" cy="3294530"/>
          </a:xfrm>
          <a:prstGeom prst="rect">
            <a:avLst/>
          </a:prstGeom>
        </p:spPr>
      </p:pic>
    </p:spTree>
    <p:extLst>
      <p:ext uri="{BB962C8B-B14F-4D97-AF65-F5344CB8AC3E}">
        <p14:creationId xmlns:p14="http://schemas.microsoft.com/office/powerpoint/2010/main" val="2810551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Next CI PLN Call:</a:t>
            </a:r>
            <a:br>
              <a:rPr lang="en-US" dirty="0" smtClean="0"/>
            </a:br>
            <a:r>
              <a:rPr lang="en-US" dirty="0" smtClean="0"/>
              <a:t> July 2015</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76603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Please share your name and length of time you have been with </a:t>
            </a:r>
          </a:p>
          <a:p>
            <a:pPr>
              <a:spcBef>
                <a:spcPts val="0"/>
              </a:spcBef>
            </a:pPr>
            <a:r>
              <a:rPr lang="en-US" dirty="0" smtClean="0"/>
              <a:t>your HS project.</a:t>
            </a:r>
          </a:p>
          <a:p>
            <a:endParaRPr lang="en-US" dirty="0" smtClean="0"/>
          </a:p>
          <a:p>
            <a:r>
              <a:rPr lang="en-US" dirty="0" smtClean="0"/>
              <a:t>We are going to share in alphabetical order according to the registration information:</a:t>
            </a:r>
          </a:p>
          <a:p>
            <a:pPr marL="342900" indent="-342900">
              <a:buFont typeface="Arial" panose="020B0604020202020204" pitchFamily="34" charset="0"/>
              <a:buChar char="•"/>
            </a:pPr>
            <a:r>
              <a:rPr lang="en-US" dirty="0" smtClean="0"/>
              <a:t>We will start with AL, then CA, CO, CT, DC, FL, IL, LA, MD, MI, MO, MS, NC, NE, NJ, NM, NV, NY, OH, OK, PA, SC, TN, TX, VA.. Others that we missed</a:t>
            </a:r>
          </a:p>
          <a:p>
            <a:endParaRPr lang="en-US" dirty="0"/>
          </a:p>
          <a:p>
            <a:r>
              <a:rPr lang="en-US" dirty="0" smtClean="0"/>
              <a:t>Reminder: </a:t>
            </a:r>
            <a:r>
              <a:rPr lang="en-US" u="sng" dirty="0" smtClean="0">
                <a:solidFill>
                  <a:srgbClr val="00B050"/>
                </a:solidFill>
              </a:rPr>
              <a:t>Press *6 to unmute your lines. Then either press *6 to mute your line or your mute button on your phone</a:t>
            </a:r>
            <a:endParaRPr lang="en-US" u="sng" dirty="0">
              <a:solidFill>
                <a:srgbClr val="00B050"/>
              </a:solidFill>
            </a:endParaRPr>
          </a:p>
        </p:txBody>
      </p:sp>
      <p:sp>
        <p:nvSpPr>
          <p:cNvPr id="3" name="Title 2"/>
          <p:cNvSpPr>
            <a:spLocks noGrp="1"/>
          </p:cNvSpPr>
          <p:nvPr>
            <p:ph type="title"/>
          </p:nvPr>
        </p:nvSpPr>
        <p:spPr>
          <a:xfrm>
            <a:off x="224005" y="118783"/>
            <a:ext cx="11241145" cy="1181100"/>
          </a:xfrm>
        </p:spPr>
        <p:txBody>
          <a:bodyPr>
            <a:normAutofit/>
          </a:bodyPr>
          <a:lstStyle/>
          <a:p>
            <a:r>
              <a:rPr lang="en-US" sz="4000" dirty="0" smtClean="0"/>
              <a:t>About YOU!</a:t>
            </a:r>
            <a:endParaRPr lang="en-US" sz="4000" dirty="0"/>
          </a:p>
        </p:txBody>
      </p:sp>
      <p:pic>
        <p:nvPicPr>
          <p:cNvPr id="4" name="Picture 3" descr="Image of post it that reads &quot;who are you?&quot;"/>
          <p:cNvPicPr>
            <a:picLocks noChangeAspect="1"/>
          </p:cNvPicPr>
          <p:nvPr/>
        </p:nvPicPr>
        <p:blipFill rotWithShape="1">
          <a:blip r:embed="rId3">
            <a:extLst>
              <a:ext uri="{28A0092B-C50C-407E-A947-70E740481C1C}">
                <a14:useLocalDpi xmlns:a14="http://schemas.microsoft.com/office/drawing/2010/main" val="0"/>
              </a:ext>
            </a:extLst>
          </a:blip>
          <a:srcRect l="27610" t="15449" r="28444" b="12848"/>
          <a:stretch/>
        </p:blipFill>
        <p:spPr>
          <a:xfrm rot="704593">
            <a:off x="9095968" y="333422"/>
            <a:ext cx="2350989" cy="2350989"/>
          </a:xfrm>
          <a:prstGeom prst="rect">
            <a:avLst/>
          </a:prstGeom>
        </p:spPr>
      </p:pic>
    </p:spTree>
    <p:extLst>
      <p:ext uri="{BB962C8B-B14F-4D97-AF65-F5344CB8AC3E}">
        <p14:creationId xmlns:p14="http://schemas.microsoft.com/office/powerpoint/2010/main" val="2549141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99" y="2164128"/>
            <a:ext cx="11582643" cy="5105400"/>
          </a:xfrm>
        </p:spPr>
        <p:txBody>
          <a:bodyPr/>
          <a:lstStyle/>
          <a:p>
            <a:pPr marL="457200" indent="-457200">
              <a:buFont typeface="Arial" panose="020B0604020202020204" pitchFamily="34" charset="0"/>
              <a:buChar char="•"/>
            </a:pPr>
            <a:r>
              <a:rPr lang="en-US" dirty="0" smtClean="0"/>
              <a:t>Develop </a:t>
            </a:r>
            <a:r>
              <a:rPr lang="en-US" dirty="0"/>
              <a:t>a deeper understanding of </a:t>
            </a:r>
            <a:r>
              <a:rPr lang="en-US" dirty="0" smtClean="0"/>
              <a:t>CI </a:t>
            </a:r>
          </a:p>
          <a:p>
            <a:pPr marL="457200" indent="-457200">
              <a:buFont typeface="Arial" panose="020B0604020202020204" pitchFamily="34" charset="0"/>
              <a:buChar char="•"/>
            </a:pPr>
            <a:r>
              <a:rPr lang="en-US" dirty="0" smtClean="0"/>
              <a:t>Learn </a:t>
            </a:r>
            <a:r>
              <a:rPr lang="en-US" dirty="0"/>
              <a:t>about tools that can assist with applying the five CI </a:t>
            </a:r>
            <a:r>
              <a:rPr lang="en-US" dirty="0" smtClean="0"/>
              <a:t>conditions </a:t>
            </a:r>
          </a:p>
          <a:p>
            <a:pPr marL="457200" indent="-457200">
              <a:buFont typeface="Arial" panose="020B0604020202020204" pitchFamily="34" charset="0"/>
              <a:buChar char="•"/>
            </a:pPr>
            <a:r>
              <a:rPr lang="en-US" dirty="0" smtClean="0"/>
              <a:t>Develop </a:t>
            </a:r>
            <a:r>
              <a:rPr lang="en-US" dirty="0"/>
              <a:t>a CI action </a:t>
            </a:r>
            <a:r>
              <a:rPr lang="en-US" dirty="0" smtClean="0"/>
              <a:t>plan </a:t>
            </a:r>
          </a:p>
          <a:p>
            <a:pPr marL="457200" indent="-457200">
              <a:buFont typeface="Arial" panose="020B0604020202020204" pitchFamily="34" charset="0"/>
              <a:buChar char="•"/>
            </a:pPr>
            <a:r>
              <a:rPr lang="en-US" dirty="0" smtClean="0"/>
              <a:t>Engage </a:t>
            </a:r>
            <a:r>
              <a:rPr lang="en-US" dirty="0"/>
              <a:t>in peer sharing and exchange with respect to CI successes and challenges within the HS context</a:t>
            </a:r>
          </a:p>
        </p:txBody>
      </p:sp>
      <p:sp>
        <p:nvSpPr>
          <p:cNvPr id="3" name="Title 2"/>
          <p:cNvSpPr>
            <a:spLocks noGrp="1"/>
          </p:cNvSpPr>
          <p:nvPr>
            <p:ph type="title"/>
          </p:nvPr>
        </p:nvSpPr>
        <p:spPr/>
        <p:txBody>
          <a:bodyPr/>
          <a:lstStyle/>
          <a:p>
            <a:r>
              <a:rPr lang="en-US" dirty="0" smtClean="0">
                <a:solidFill>
                  <a:schemeClr val="accent6">
                    <a:lumMod val="75000"/>
                  </a:schemeClr>
                </a:solidFill>
              </a:rPr>
              <a:t>Our Objectives</a:t>
            </a:r>
            <a:endParaRPr lang="en-US" dirty="0">
              <a:solidFill>
                <a:schemeClr val="accent6">
                  <a:lumMod val="75000"/>
                </a:schemeClr>
              </a:solidFill>
            </a:endParaRPr>
          </a:p>
        </p:txBody>
      </p:sp>
      <p:pic>
        <p:nvPicPr>
          <p:cNvPr id="4" name="Picture 3" descr="Our Objecti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5894" y="0"/>
            <a:ext cx="4881283" cy="1751207"/>
          </a:xfrm>
          <a:prstGeom prst="rect">
            <a:avLst/>
          </a:prstGeom>
        </p:spPr>
      </p:pic>
    </p:spTree>
    <p:extLst>
      <p:ext uri="{BB962C8B-B14F-4D97-AF65-F5344CB8AC3E}">
        <p14:creationId xmlns:p14="http://schemas.microsoft.com/office/powerpoint/2010/main" val="2547326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spcBef>
                <a:spcPts val="0"/>
              </a:spcBef>
              <a:spcAft>
                <a:spcPts val="600"/>
              </a:spcAft>
              <a:buSzPct val="80000"/>
              <a:defRPr/>
            </a:pPr>
            <a:r>
              <a:rPr lang="en-US" sz="4000" b="0" dirty="0" smtClean="0">
                <a:solidFill>
                  <a:schemeClr val="bg1"/>
                </a:solidFill>
                <a:latin typeface="Franklin Gothic Medium" panose="020B0603020102020204" pitchFamily="34" charset="0"/>
                <a:ea typeface="+mn-ea"/>
                <a:cs typeface="+mn-cs"/>
              </a:rPr>
              <a:t>Key Deliverables:</a:t>
            </a:r>
            <a:endParaRPr lang="en-US" sz="4000" b="0" dirty="0">
              <a:solidFill>
                <a:schemeClr val="bg1"/>
              </a:solidFill>
              <a:latin typeface="Franklin Gothic Medium" panose="020B0603020102020204" pitchFamily="34" charset="0"/>
              <a:ea typeface="+mn-ea"/>
              <a:cs typeface="+mn-cs"/>
            </a:endParaRPr>
          </a:p>
        </p:txBody>
      </p:sp>
      <p:sp>
        <p:nvSpPr>
          <p:cNvPr id="7" name="Content Placeholder 6"/>
          <p:cNvSpPr>
            <a:spLocks noGrp="1"/>
          </p:cNvSpPr>
          <p:nvPr>
            <p:ph sz="half" idx="2"/>
          </p:nvPr>
        </p:nvSpPr>
        <p:spPr/>
        <p:txBody>
          <a:bodyPr>
            <a:normAutofit fontScale="25000" lnSpcReduction="20000"/>
          </a:bodyPr>
          <a:lstStyle/>
          <a:p>
            <a:r>
              <a:rPr lang="en-CA" sz="11200" dirty="0">
                <a:solidFill>
                  <a:srgbClr val="7030A0"/>
                </a:solidFill>
              </a:rPr>
              <a:t>Each Grantee will share a 1 Year, CI Implementation Plan using a template that is provided.  </a:t>
            </a:r>
          </a:p>
          <a:p>
            <a:endParaRPr lang="en-CA" sz="4400" dirty="0">
              <a:solidFill>
                <a:srgbClr val="7030A0"/>
              </a:solidFill>
            </a:endParaRPr>
          </a:p>
          <a:p>
            <a:r>
              <a:rPr lang="en-CA" sz="11200" dirty="0">
                <a:solidFill>
                  <a:srgbClr val="7030A0"/>
                </a:solidFill>
              </a:rPr>
              <a:t>Each Peer Learning Network will:</a:t>
            </a:r>
          </a:p>
          <a:p>
            <a:pPr lvl="1"/>
            <a:r>
              <a:rPr lang="en-CA" sz="11200" dirty="0">
                <a:solidFill>
                  <a:srgbClr val="7030A0"/>
                </a:solidFill>
              </a:rPr>
              <a:t>Document and share highlights, insights and learnings from their network</a:t>
            </a:r>
          </a:p>
          <a:p>
            <a:pPr lvl="1"/>
            <a:r>
              <a:rPr lang="en-CA" sz="11200" dirty="0">
                <a:solidFill>
                  <a:srgbClr val="7030A0"/>
                </a:solidFill>
              </a:rPr>
              <a:t>Share any resources and tools developed by their network</a:t>
            </a:r>
          </a:p>
          <a:p>
            <a:pPr lvl="1"/>
            <a:r>
              <a:rPr lang="en-CA" sz="11200" dirty="0">
                <a:solidFill>
                  <a:srgbClr val="7030A0"/>
                </a:solidFill>
              </a:rPr>
              <a:t>Identify Learning Needs and supports for the next phase of </a:t>
            </a:r>
            <a:r>
              <a:rPr lang="en-CA" sz="11200" dirty="0" smtClean="0">
                <a:solidFill>
                  <a:srgbClr val="7030A0"/>
                </a:solidFill>
              </a:rPr>
              <a:t>work</a:t>
            </a:r>
            <a:endParaRPr lang="en-CA" sz="11200" dirty="0">
              <a:solidFill>
                <a:srgbClr val="7030A0"/>
              </a:solidFill>
            </a:endParaRPr>
          </a:p>
        </p:txBody>
      </p:sp>
      <p:pic>
        <p:nvPicPr>
          <p:cNvPr id="3" name="Picture 2" descr="Graphic of person holding a box"/>
          <p:cNvPicPr>
            <a:picLocks noChangeAspect="1"/>
          </p:cNvPicPr>
          <p:nvPr/>
        </p:nvPicPr>
        <p:blipFill>
          <a:blip r:embed="rId3"/>
          <a:stretch>
            <a:fillRect/>
          </a:stretch>
        </p:blipFill>
        <p:spPr>
          <a:xfrm>
            <a:off x="446581" y="1690512"/>
            <a:ext cx="3547195" cy="3531429"/>
          </a:xfrm>
          <a:prstGeom prst="rect">
            <a:avLst/>
          </a:prstGeom>
        </p:spPr>
      </p:pic>
      <p:sp>
        <p:nvSpPr>
          <p:cNvPr id="2" name="Rectangle 1"/>
          <p:cNvSpPr/>
          <p:nvPr/>
        </p:nvSpPr>
        <p:spPr>
          <a:xfrm>
            <a:off x="7878500" y="558053"/>
            <a:ext cx="1655465" cy="369332"/>
          </a:xfrm>
          <a:prstGeom prst="rect">
            <a:avLst/>
          </a:prstGeom>
        </p:spPr>
        <p:txBody>
          <a:bodyPr wrap="square">
            <a:spAutoFit/>
          </a:bodyPr>
          <a:lstStyle/>
          <a:p>
            <a:pPr lvl="0"/>
            <a:r>
              <a:rPr lang="en-CA" b="1" dirty="0" smtClean="0">
                <a:solidFill>
                  <a:srgbClr val="7030A0"/>
                </a:solidFill>
                <a:latin typeface="Franklin Gothic Book" panose="020B0503020102020204" pitchFamily="34" charset="0"/>
              </a:rPr>
              <a:t>(</a:t>
            </a:r>
            <a:r>
              <a:rPr lang="en-CA" b="1" dirty="0">
                <a:solidFill>
                  <a:srgbClr val="7030A0"/>
                </a:solidFill>
                <a:latin typeface="Franklin Gothic Book" panose="020B0503020102020204" pitchFamily="34" charset="0"/>
              </a:rPr>
              <a:t>by Jan 2016) </a:t>
            </a:r>
          </a:p>
        </p:txBody>
      </p:sp>
    </p:spTree>
    <p:extLst>
      <p:ext uri="{BB962C8B-B14F-4D97-AF65-F5344CB8AC3E}">
        <p14:creationId xmlns:p14="http://schemas.microsoft.com/office/powerpoint/2010/main" val="3432106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CI-PLN Roadmap</a:t>
            </a:r>
            <a:endParaRPr lang="en-US" sz="4000" dirty="0"/>
          </a:p>
        </p:txBody>
      </p:sp>
      <p:graphicFrame>
        <p:nvGraphicFramePr>
          <p:cNvPr id="6" name="Table 5" descr="session descriptions"/>
          <p:cNvGraphicFramePr>
            <a:graphicFrameLocks noGrp="1"/>
          </p:cNvGraphicFramePr>
          <p:nvPr>
            <p:extLst>
              <p:ext uri="{D42A27DB-BD31-4B8C-83A1-F6EECF244321}">
                <p14:modId xmlns:p14="http://schemas.microsoft.com/office/powerpoint/2010/main" val="921196918"/>
              </p:ext>
            </p:extLst>
          </p:nvPr>
        </p:nvGraphicFramePr>
        <p:xfrm>
          <a:off x="2411605" y="1775015"/>
          <a:ext cx="7404749" cy="4188043"/>
        </p:xfrm>
        <a:graphic>
          <a:graphicData uri="http://schemas.openxmlformats.org/drawingml/2006/table">
            <a:tbl>
              <a:tblPr firstRow="1" firstCol="1" bandRow="1">
                <a:tableStyleId>{F5AB1C69-6EDB-4FF4-983F-18BD219EF322}</a:tableStyleId>
              </a:tblPr>
              <a:tblGrid>
                <a:gridCol w="931537"/>
                <a:gridCol w="6473212"/>
              </a:tblGrid>
              <a:tr h="463686">
                <a:tc>
                  <a:txBody>
                    <a:bodyPr/>
                    <a:lstStyle/>
                    <a:p>
                      <a:pPr lvl="0" algn="ctr"/>
                      <a:r>
                        <a:rPr lang="en-US" sz="2000" dirty="0" smtClean="0"/>
                        <a:t>Session</a:t>
                      </a:r>
                      <a:endParaRPr lang="en-US" sz="2000" dirty="0"/>
                    </a:p>
                  </a:txBody>
                  <a:tcPr marL="68580" marR="68580" marT="34290" marB="34290" anchor="ctr"/>
                </a:tc>
                <a:tc>
                  <a:txBody>
                    <a:bodyPr/>
                    <a:lstStyle/>
                    <a:p>
                      <a:r>
                        <a:rPr lang="en-US" sz="2000" b="1" dirty="0" smtClean="0"/>
                        <a:t>Monthly Call Focus</a:t>
                      </a:r>
                      <a:endParaRPr lang="en-US" sz="2000" b="1" dirty="0"/>
                    </a:p>
                  </a:txBody>
                  <a:tcPr marL="68580" marR="68580" marT="34290" marB="34290" anchor="ctr"/>
                </a:tc>
              </a:tr>
              <a:tr h="463686">
                <a:tc>
                  <a:txBody>
                    <a:bodyPr/>
                    <a:lstStyle/>
                    <a:p>
                      <a:pPr lvl="0" algn="ctr"/>
                      <a:r>
                        <a:rPr lang="en-US" sz="2000" dirty="0" smtClean="0"/>
                        <a:t>1</a:t>
                      </a:r>
                      <a:endParaRPr lang="en-US" sz="2000" dirty="0"/>
                    </a:p>
                  </a:txBody>
                  <a:tcPr marL="68580" marR="68580" marT="34290" marB="34290" anchor="ctr"/>
                </a:tc>
                <a:tc>
                  <a:txBody>
                    <a:bodyPr/>
                    <a:lstStyle/>
                    <a:p>
                      <a:r>
                        <a:rPr lang="en-US" sz="2000" b="1" u="none" strike="noStrike" kern="1200" baseline="0" dirty="0" smtClean="0"/>
                        <a:t>Building Relationships &amp; PLN Goal Setting </a:t>
                      </a:r>
                      <a:endParaRPr lang="en-US" sz="2000" b="1" dirty="0"/>
                    </a:p>
                  </a:txBody>
                  <a:tcPr marL="68580" marR="68580" marT="34290" marB="34290" anchor="ctr"/>
                </a:tc>
              </a:tr>
              <a:tr h="463686">
                <a:tc>
                  <a:txBody>
                    <a:bodyPr/>
                    <a:lstStyle/>
                    <a:p>
                      <a:pPr lvl="0" algn="ctr"/>
                      <a:r>
                        <a:rPr lang="en-US" sz="2000" dirty="0" smtClean="0"/>
                        <a:t>2</a:t>
                      </a:r>
                      <a:endParaRPr lang="en-US" sz="20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none" strike="noStrike" kern="1200" baseline="0" dirty="0" smtClean="0"/>
                        <a:t>Exploring the CI Pre-Conditions</a:t>
                      </a:r>
                      <a:endParaRPr lang="en-US" sz="2000" b="1" dirty="0"/>
                    </a:p>
                  </a:txBody>
                  <a:tcPr marL="68580" marR="68580" marT="34290" marB="34290" anchor="ctr"/>
                </a:tc>
              </a:tr>
              <a:tr h="463686">
                <a:tc>
                  <a:txBody>
                    <a:bodyPr/>
                    <a:lstStyle/>
                    <a:p>
                      <a:pPr lvl="0" algn="ctr"/>
                      <a:r>
                        <a:rPr lang="en-US" sz="2000" dirty="0" smtClean="0"/>
                        <a:t>3</a:t>
                      </a:r>
                      <a:endParaRPr lang="en-US" sz="2000" dirty="0"/>
                    </a:p>
                  </a:txBody>
                  <a:tcPr marL="68580" marR="68580" marT="34290" marB="34290" anchor="ctr"/>
                </a:tc>
                <a:tc>
                  <a:txBody>
                    <a:bodyPr/>
                    <a:lstStyle/>
                    <a:p>
                      <a:pPr algn="l"/>
                      <a:r>
                        <a:rPr lang="en-US" sz="2000" b="1" dirty="0" smtClean="0"/>
                        <a:t>Common Agenda</a:t>
                      </a:r>
                      <a:endParaRPr lang="en-US" sz="2000" b="1" dirty="0"/>
                    </a:p>
                  </a:txBody>
                  <a:tcPr marL="68580" marR="68580" marT="34290" marB="34290" anchor="ctr"/>
                </a:tc>
              </a:tr>
              <a:tr h="463686">
                <a:tc>
                  <a:txBody>
                    <a:bodyPr/>
                    <a:lstStyle/>
                    <a:p>
                      <a:pPr lvl="0" algn="ctr"/>
                      <a:r>
                        <a:rPr lang="en-US" sz="2000" dirty="0" smtClean="0"/>
                        <a:t>4</a:t>
                      </a:r>
                      <a:endParaRPr lang="en-US" sz="2000" dirty="0"/>
                    </a:p>
                  </a:txBody>
                  <a:tcPr marL="68580" marR="68580" marT="34290" marB="34290" anchor="ctr"/>
                </a:tc>
                <a:tc>
                  <a:txBody>
                    <a:bodyPr/>
                    <a:lstStyle/>
                    <a:p>
                      <a:pPr algn="l"/>
                      <a:r>
                        <a:rPr lang="en-US" sz="2000" b="1" dirty="0" smtClean="0"/>
                        <a:t>Shared Measurement</a:t>
                      </a:r>
                      <a:endParaRPr lang="en-US" sz="2000" b="1" dirty="0"/>
                    </a:p>
                  </a:txBody>
                  <a:tcPr marL="68580" marR="68580" marT="34290" marB="34290" anchor="ctr"/>
                </a:tc>
              </a:tr>
              <a:tr h="463686">
                <a:tc>
                  <a:txBody>
                    <a:bodyPr/>
                    <a:lstStyle/>
                    <a:p>
                      <a:pPr lvl="0" algn="ctr"/>
                      <a:r>
                        <a:rPr lang="en-US" sz="2000" dirty="0" smtClean="0"/>
                        <a:t>5</a:t>
                      </a:r>
                      <a:endParaRPr lang="en-US" sz="2000" dirty="0"/>
                    </a:p>
                  </a:txBody>
                  <a:tcPr marL="68580" marR="68580" marT="34290" marB="34290" anchor="ctr"/>
                </a:tc>
                <a:tc>
                  <a:txBody>
                    <a:bodyPr/>
                    <a:lstStyle/>
                    <a:p>
                      <a:pPr algn="l"/>
                      <a:r>
                        <a:rPr lang="en-US" sz="2000" b="1" dirty="0" smtClean="0"/>
                        <a:t>Mutually Reinforcing</a:t>
                      </a:r>
                      <a:r>
                        <a:rPr lang="en-US" sz="2000" b="1" baseline="0" dirty="0" smtClean="0"/>
                        <a:t> Activities</a:t>
                      </a:r>
                      <a:endParaRPr lang="en-US" sz="2000" b="1" dirty="0"/>
                    </a:p>
                  </a:txBody>
                  <a:tcPr marL="68580" marR="68580" marT="34290" marB="34290" anchor="ctr"/>
                </a:tc>
              </a:tr>
              <a:tr h="478555">
                <a:tc>
                  <a:txBody>
                    <a:bodyPr/>
                    <a:lstStyle/>
                    <a:p>
                      <a:pPr lvl="0" algn="ctr"/>
                      <a:r>
                        <a:rPr lang="en-US" sz="2000" dirty="0" smtClean="0"/>
                        <a:t>6</a:t>
                      </a:r>
                      <a:endParaRPr lang="en-US" sz="2000" dirty="0"/>
                    </a:p>
                  </a:txBody>
                  <a:tcPr marL="68580" marR="68580" marT="34290" marB="34290" anchor="ctr"/>
                </a:tc>
                <a:tc>
                  <a:txBody>
                    <a:bodyPr/>
                    <a:lstStyle/>
                    <a:p>
                      <a:pPr algn="l"/>
                      <a:r>
                        <a:rPr lang="en-US" sz="2000" b="1" dirty="0" smtClean="0"/>
                        <a:t>Continuous Communications &amp; Backbone Infrastructure</a:t>
                      </a:r>
                      <a:endParaRPr lang="en-US" sz="2000" b="1" dirty="0"/>
                    </a:p>
                  </a:txBody>
                  <a:tcPr marL="68580" marR="68580" marT="34290" marB="34290" anchor="ctr"/>
                </a:tc>
              </a:tr>
              <a:tr h="463686">
                <a:tc>
                  <a:txBody>
                    <a:bodyPr/>
                    <a:lstStyle/>
                    <a:p>
                      <a:pPr lvl="0" algn="ctr"/>
                      <a:r>
                        <a:rPr lang="en-US" sz="2000" dirty="0" smtClean="0"/>
                        <a:t>7</a:t>
                      </a:r>
                      <a:endParaRPr lang="en-US" sz="2000" dirty="0"/>
                    </a:p>
                  </a:txBody>
                  <a:tcPr marL="68580" marR="68580" marT="34290" marB="34290" anchor="ctr"/>
                </a:tc>
                <a:tc>
                  <a:txBody>
                    <a:bodyPr/>
                    <a:lstStyle/>
                    <a:p>
                      <a:pPr algn="l"/>
                      <a:r>
                        <a:rPr lang="en-US" sz="2000" b="1" dirty="0" smtClean="0"/>
                        <a:t>Year 1 Collective Impact Implementation Plans</a:t>
                      </a:r>
                      <a:endParaRPr lang="en-US" sz="2000" b="1" dirty="0"/>
                    </a:p>
                  </a:txBody>
                  <a:tcPr marL="68580" marR="68580" marT="34290" marB="34290" anchor="ctr"/>
                </a:tc>
              </a:tr>
              <a:tr h="463686">
                <a:tc>
                  <a:txBody>
                    <a:bodyPr/>
                    <a:lstStyle/>
                    <a:p>
                      <a:pPr lvl="0" algn="ctr"/>
                      <a:r>
                        <a:rPr lang="en-US" sz="2000" dirty="0" smtClean="0"/>
                        <a:t>8</a:t>
                      </a:r>
                      <a:endParaRPr lang="en-US" sz="2000" dirty="0"/>
                    </a:p>
                  </a:txBody>
                  <a:tcPr marL="68580" marR="68580" marT="34290" marB="34290" anchor="ctr"/>
                </a:tc>
                <a:tc>
                  <a:txBody>
                    <a:bodyPr/>
                    <a:lstStyle/>
                    <a:p>
                      <a:pPr algn="l"/>
                      <a:r>
                        <a:rPr lang="en-US" sz="2000" b="1" dirty="0" smtClean="0"/>
                        <a:t>Reflecting On Our Learning Journey</a:t>
                      </a:r>
                      <a:endParaRPr lang="en-US" sz="2000" b="1" dirty="0"/>
                    </a:p>
                  </a:txBody>
                  <a:tcPr marL="68580" marR="68580" marT="34290" marB="34290" anchor="ctr"/>
                </a:tc>
              </a:tr>
            </a:tbl>
          </a:graphicData>
        </a:graphic>
      </p:graphicFrame>
    </p:spTree>
    <p:extLst>
      <p:ext uri="{BB962C8B-B14F-4D97-AF65-F5344CB8AC3E}">
        <p14:creationId xmlns:p14="http://schemas.microsoft.com/office/powerpoint/2010/main" val="2485688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Creating a Safe Space</a:t>
            </a:r>
            <a:endParaRPr lang="en-US" sz="4000" dirty="0"/>
          </a:p>
        </p:txBody>
      </p:sp>
      <p:sp>
        <p:nvSpPr>
          <p:cNvPr id="3" name="Content Placeholder 2"/>
          <p:cNvSpPr>
            <a:spLocks noGrp="1"/>
          </p:cNvSpPr>
          <p:nvPr>
            <p:ph sz="half" idx="1"/>
          </p:nvPr>
        </p:nvSpPr>
        <p:spPr>
          <a:xfrm>
            <a:off x="779930" y="1438835"/>
            <a:ext cx="10394576" cy="4773706"/>
          </a:xfrm>
        </p:spPr>
        <p:txBody>
          <a:bodyPr>
            <a:noAutofit/>
          </a:bodyPr>
          <a:lstStyle/>
          <a:p>
            <a:r>
              <a:rPr lang="en-CA" sz="2800" u="sng" dirty="0" smtClean="0"/>
              <a:t>We </a:t>
            </a:r>
            <a:r>
              <a:rPr lang="en-CA" sz="2800" u="sng" dirty="0"/>
              <a:t>agree to: </a:t>
            </a:r>
            <a:endParaRPr lang="en-US" sz="2800" u="sng" dirty="0"/>
          </a:p>
          <a:p>
            <a:pPr marL="214313" indent="-214313">
              <a:buFont typeface="Arial" panose="020B0604020202020204" pitchFamily="34" charset="0"/>
              <a:buChar char="•"/>
            </a:pPr>
            <a:r>
              <a:rPr lang="en-CA" sz="2400" dirty="0"/>
              <a:t>Listen with attention</a:t>
            </a:r>
            <a:endParaRPr lang="en-US" sz="2400" dirty="0"/>
          </a:p>
          <a:p>
            <a:pPr marL="214313" indent="-214313">
              <a:buFont typeface="Arial" panose="020B0604020202020204" pitchFamily="34" charset="0"/>
              <a:buChar char="•"/>
            </a:pPr>
            <a:r>
              <a:rPr lang="en-CA" sz="2400" dirty="0"/>
              <a:t>Speak with intention</a:t>
            </a:r>
            <a:endParaRPr lang="en-US" sz="2400" dirty="0"/>
          </a:p>
          <a:p>
            <a:pPr marL="214313" indent="-214313">
              <a:buFont typeface="Arial" panose="020B0604020202020204" pitchFamily="34" charset="0"/>
              <a:buChar char="•"/>
            </a:pPr>
            <a:r>
              <a:rPr lang="en-CA" sz="2400" dirty="0"/>
              <a:t>Contribute to the well-being of the group</a:t>
            </a:r>
            <a:endParaRPr lang="en-US" sz="2400" dirty="0"/>
          </a:p>
          <a:p>
            <a:r>
              <a:rPr lang="en-CA" sz="2400" dirty="0"/>
              <a:t> </a:t>
            </a:r>
            <a:r>
              <a:rPr lang="en-CA" sz="2800" u="sng" dirty="0" smtClean="0"/>
              <a:t>We </a:t>
            </a:r>
            <a:r>
              <a:rPr lang="en-CA" sz="2800" u="sng" dirty="0"/>
              <a:t>commit to: </a:t>
            </a:r>
            <a:endParaRPr lang="en-US" sz="2800" u="sng" dirty="0"/>
          </a:p>
          <a:p>
            <a:pPr marL="214313" indent="-214313">
              <a:buFont typeface="Arial" panose="020B0604020202020204" pitchFamily="34" charset="0"/>
              <a:buChar char="•"/>
            </a:pPr>
            <a:r>
              <a:rPr lang="en-CA" sz="2400" dirty="0"/>
              <a:t>Keep the stories we share in </a:t>
            </a:r>
            <a:r>
              <a:rPr lang="en-CA" sz="2400" dirty="0" smtClean="0"/>
              <a:t>our community </a:t>
            </a:r>
            <a:r>
              <a:rPr lang="en-CA" sz="2400" dirty="0"/>
              <a:t>confidential</a:t>
            </a:r>
            <a:endParaRPr lang="en-US" sz="2400" dirty="0"/>
          </a:p>
          <a:p>
            <a:pPr marL="214313" indent="-214313">
              <a:buFont typeface="Arial" panose="020B0604020202020204" pitchFamily="34" charset="0"/>
              <a:buChar char="•"/>
            </a:pPr>
            <a:r>
              <a:rPr lang="en-CA" sz="2400" dirty="0"/>
              <a:t>Listening with compassion and curiosity</a:t>
            </a:r>
            <a:endParaRPr lang="en-US" sz="2400" dirty="0"/>
          </a:p>
          <a:p>
            <a:pPr marL="214313" indent="-214313">
              <a:buFont typeface="Arial" panose="020B0604020202020204" pitchFamily="34" charset="0"/>
              <a:buChar char="•"/>
            </a:pPr>
            <a:r>
              <a:rPr lang="en-CA" sz="2400" dirty="0"/>
              <a:t>Asking each other for what we need and offer what we can</a:t>
            </a:r>
            <a:endParaRPr lang="en-US" sz="2400" dirty="0"/>
          </a:p>
          <a:p>
            <a:pPr marL="214313" indent="-214313">
              <a:buFont typeface="Arial" panose="020B0604020202020204" pitchFamily="34" charset="0"/>
              <a:buChar char="•"/>
            </a:pPr>
            <a:r>
              <a:rPr lang="en-CA" sz="2400" dirty="0"/>
              <a:t>Pausing, from time to time, to re-gather our thoughts or </a:t>
            </a:r>
            <a:r>
              <a:rPr lang="en-CA" sz="2400" dirty="0" smtClean="0"/>
              <a:t>focus</a:t>
            </a:r>
            <a:endParaRPr lang="en-US" sz="2400" dirty="0"/>
          </a:p>
        </p:txBody>
      </p:sp>
      <p:pic>
        <p:nvPicPr>
          <p:cNvPr id="5" name="Content Placeholder 4" descr="graphic of spiral that repeats &quot;knowledge directs understanding affects&quot;"/>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672607" y="1645397"/>
            <a:ext cx="3187699" cy="2953497"/>
          </a:xfrm>
          <a:prstGeom prst="rect">
            <a:avLst/>
          </a:prstGeom>
          <a:noFill/>
          <a:ln>
            <a:noFill/>
          </a:ln>
          <a:extLst/>
        </p:spPr>
      </p:pic>
    </p:spTree>
    <p:extLst>
      <p:ext uri="{BB962C8B-B14F-4D97-AF65-F5344CB8AC3E}">
        <p14:creationId xmlns:p14="http://schemas.microsoft.com/office/powerpoint/2010/main" val="3876356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Peer Learning Networks</a:t>
            </a:r>
            <a:endParaRPr lang="en-US" sz="4000" dirty="0"/>
          </a:p>
        </p:txBody>
      </p:sp>
      <p:pic>
        <p:nvPicPr>
          <p:cNvPr id="5" name="Content Placeholder 4" descr="graphic of a red dot connected to other new dots"/>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30729" y="1502476"/>
            <a:ext cx="3980706" cy="3860322"/>
          </a:xfrm>
        </p:spPr>
      </p:pic>
      <p:sp>
        <p:nvSpPr>
          <p:cNvPr id="4" name="Content Placeholder 3"/>
          <p:cNvSpPr>
            <a:spLocks noGrp="1"/>
          </p:cNvSpPr>
          <p:nvPr>
            <p:ph sz="half" idx="2"/>
          </p:nvPr>
        </p:nvSpPr>
        <p:spPr>
          <a:xfrm>
            <a:off x="887506" y="2173030"/>
            <a:ext cx="5392270" cy="2251052"/>
          </a:xfrm>
        </p:spPr>
        <p:txBody>
          <a:bodyPr>
            <a:normAutofit/>
          </a:bodyPr>
          <a:lstStyle/>
          <a:p>
            <a:r>
              <a:rPr lang="en-US" sz="3600" dirty="0" smtClean="0"/>
              <a:t>What do you think of when you hear “Peer Learning Networks”? </a:t>
            </a:r>
            <a:endParaRPr lang="en-US" sz="3600" dirty="0"/>
          </a:p>
        </p:txBody>
      </p:sp>
    </p:spTree>
    <p:extLst>
      <p:ext uri="{BB962C8B-B14F-4D97-AF65-F5344CB8AC3E}">
        <p14:creationId xmlns:p14="http://schemas.microsoft.com/office/powerpoint/2010/main" val="292014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Collective Impact Overview &amp; Discussion</a:t>
            </a:r>
            <a:endParaRPr lang="en-US" dirty="0"/>
          </a:p>
        </p:txBody>
      </p:sp>
      <p:sp>
        <p:nvSpPr>
          <p:cNvPr id="6" name="Subtitle 5"/>
          <p:cNvSpPr>
            <a:spLocks noGrp="1"/>
          </p:cNvSpPr>
          <p:nvPr>
            <p:ph type="subTitle" idx="1"/>
          </p:nvPr>
        </p:nvSpPr>
        <p:spPr/>
        <p:txBody>
          <a:bodyPr>
            <a:normAutofit fontScale="92500" lnSpcReduction="20000"/>
          </a:bodyPr>
          <a:lstStyle/>
          <a:p>
            <a:pPr>
              <a:spcBef>
                <a:spcPts val="0"/>
              </a:spcBef>
              <a:spcAft>
                <a:spcPts val="0"/>
              </a:spcAft>
            </a:pPr>
            <a:r>
              <a:rPr lang="en-US" dirty="0" smtClean="0"/>
              <a:t>Slides Adapted from </a:t>
            </a:r>
          </a:p>
          <a:p>
            <a:pPr>
              <a:spcBef>
                <a:spcPts val="0"/>
              </a:spcBef>
              <a:spcAft>
                <a:spcPts val="0"/>
              </a:spcAft>
            </a:pPr>
            <a:r>
              <a:rPr lang="en-CA" altLang="en-US" dirty="0" smtClean="0">
                <a:solidFill>
                  <a:prstClr val="white"/>
                </a:solidFill>
              </a:rPr>
              <a:t>Sylvia </a:t>
            </a:r>
            <a:r>
              <a:rPr lang="en-CA" altLang="en-US" dirty="0">
                <a:solidFill>
                  <a:prstClr val="white"/>
                </a:solidFill>
              </a:rPr>
              <a:t>Cheuy</a:t>
            </a:r>
          </a:p>
          <a:p>
            <a:pPr>
              <a:spcBef>
                <a:spcPts val="0"/>
              </a:spcBef>
              <a:spcAft>
                <a:spcPts val="0"/>
              </a:spcAft>
            </a:pPr>
            <a:r>
              <a:rPr lang="en-CA" altLang="en-US" dirty="0" smtClean="0">
                <a:solidFill>
                  <a:prstClr val="white"/>
                </a:solidFill>
              </a:rPr>
              <a:t>Director</a:t>
            </a:r>
          </a:p>
          <a:p>
            <a:pPr>
              <a:spcBef>
                <a:spcPts val="0"/>
              </a:spcBef>
              <a:spcAft>
                <a:spcPts val="0"/>
              </a:spcAft>
            </a:pPr>
            <a:r>
              <a:rPr lang="en-CA" dirty="0" smtClean="0">
                <a:solidFill>
                  <a:prstClr val="white"/>
                </a:solidFill>
              </a:rPr>
              <a:t>Tamarack Institute</a:t>
            </a:r>
            <a:endParaRPr lang="en-US" dirty="0"/>
          </a:p>
        </p:txBody>
      </p:sp>
    </p:spTree>
    <p:extLst>
      <p:ext uri="{BB962C8B-B14F-4D97-AF65-F5344CB8AC3E}">
        <p14:creationId xmlns:p14="http://schemas.microsoft.com/office/powerpoint/2010/main" val="13306290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5f863cf5-7651-4020-b2b2-e9dea12a6c2b"/>
</p:tagLst>
</file>

<file path=ppt/theme/theme1.xml><?xml version="1.0" encoding="utf-8"?>
<a:theme xmlns:a="http://schemas.openxmlformats.org/drawingml/2006/main" name="Healthy_Start_EPIC_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Healthy_Start_CI_Template [Read-Only]" id="{8640C7B1-AB02-41C7-861E-8A8600A669E4}" vid="{D88C51E8-74A5-459B-8C75-189C0E3B26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Healthy_Start_CI_Template</Template>
  <TotalTime>1586</TotalTime>
  <Words>1120</Words>
  <Application>Microsoft Office PowerPoint</Application>
  <PresentationFormat>Custom</PresentationFormat>
  <Paragraphs>248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Healthy_Start_EPIC_Template (3)</vt:lpstr>
      <vt:lpstr>Applying Collective Impact to a Healthy Start CAN/CI Initiative </vt:lpstr>
      <vt:lpstr>Agenda</vt:lpstr>
      <vt:lpstr>About YOU!</vt:lpstr>
      <vt:lpstr>Our Objectives</vt:lpstr>
      <vt:lpstr>Key Deliverables:</vt:lpstr>
      <vt:lpstr>CI-PLN Roadmap</vt:lpstr>
      <vt:lpstr>Creating a Safe Space</vt:lpstr>
      <vt:lpstr>Peer Learning Networks</vt:lpstr>
      <vt:lpstr>Collective Impact Overview &amp; Discussion</vt:lpstr>
      <vt:lpstr>Things to consider as we provide the overview…</vt:lpstr>
      <vt:lpstr>The Collaboration Spectrum</vt:lpstr>
      <vt:lpstr>A Definition of Collective Impact</vt:lpstr>
      <vt:lpstr>Pre-conditions for Collective Impact</vt:lpstr>
      <vt:lpstr>The Five Conditions of Collective Impact</vt:lpstr>
      <vt:lpstr>Collective Impact &amp; Healthy Start</vt:lpstr>
      <vt:lpstr>Collective Impact – Framing Questions</vt:lpstr>
      <vt:lpstr>Phases of Collective Impact</vt:lpstr>
      <vt:lpstr>Collective Impact Mindset Shift</vt:lpstr>
      <vt:lpstr>Group Discussion </vt:lpstr>
      <vt:lpstr>Collective Impact Mindset Shift</vt:lpstr>
      <vt:lpstr>Group Discussion </vt:lpstr>
      <vt:lpstr>Collective Impact Mindset Shift</vt:lpstr>
      <vt:lpstr>Group Discussion </vt:lpstr>
      <vt:lpstr>Questions &amp; Reflections?</vt:lpstr>
      <vt:lpstr>Reflective Activity: Assessing Community Context</vt:lpstr>
      <vt:lpstr>Between Now &amp; Then (aka next call)</vt:lpstr>
      <vt:lpstr>Next CI PLN Call:  July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Collective Impact to an established CAN in Rural Area</dc:title>
  <dc:subject>CI-PLN</dc:subject>
  <dc:creator>HRSA</dc:creator>
  <cp:keywords>Collective Impact</cp:keywords>
  <cp:lastModifiedBy>Michelle Vatalaro</cp:lastModifiedBy>
  <cp:revision>90</cp:revision>
  <dcterms:created xsi:type="dcterms:W3CDTF">2015-06-03T13:44:22Z</dcterms:created>
  <dcterms:modified xsi:type="dcterms:W3CDTF">2016-02-22T01:42:20Z</dcterms:modified>
</cp:coreProperties>
</file>